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omments/modernComment_105_59B38981.xml" ContentType="application/vnd.ms-powerpoint.comments+xml"/>
  <Override PartName="/ppt/comments/modernComment_107_EF6B6033.xml" ContentType="application/vnd.ms-powerpoint.comment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77" r:id="rId13"/>
    <p:sldId id="278" r:id="rId14"/>
    <p:sldId id="295" r:id="rId15"/>
    <p:sldId id="270" r:id="rId16"/>
    <p:sldId id="284" r:id="rId17"/>
    <p:sldId id="291" r:id="rId18"/>
    <p:sldId id="294" r:id="rId19"/>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524916-1DD8-8CEA-E8E6-6C8C982C15A9}" name="ゆあびん" initials="ゆ" userId="S::haruki_yuasa@conecslide.onmicrosoft.com::7a71f167-4acf-4e78-a4ee-00626607a2a2" providerId="AD"/>
  <p188:author id="{4E15CD5D-144B-0F4A-6E09-874BDF2DE6D7}" name="神山知子" initials="知神" userId="S::tomoko@seekvisions.onmicrosoft.com::88326c94-5332-4529-9bcb-5ed4e4e4c62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76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650"/>
    <p:restoredTop sz="94626"/>
  </p:normalViewPr>
  <p:slideViewPr>
    <p:cSldViewPr snapToGrid="0" showGuides="1">
      <p:cViewPr varScale="1">
        <p:scale>
          <a:sx n="101" d="100"/>
          <a:sy n="101" d="100"/>
        </p:scale>
        <p:origin x="216" y="5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modernComment_105_59B38981.xml><?xml version="1.0" encoding="utf-8"?>
<p188:cmLst xmlns:a="http://schemas.openxmlformats.org/drawingml/2006/main" xmlns:r="http://schemas.openxmlformats.org/officeDocument/2006/relationships" xmlns:p188="http://schemas.microsoft.com/office/powerpoint/2018/8/main">
  <p188:cm id="{B2ACAC18-56FA-A742-8331-531DF4BEEAA9}" authorId="{4E15CD5D-144B-0F4A-6E09-874BDF2DE6D7}" created="2024-01-27T04:34:29.364">
    <ac:deMkLst xmlns:ac="http://schemas.microsoft.com/office/drawing/2013/main/command">
      <pc:docMk xmlns:pc="http://schemas.microsoft.com/office/powerpoint/2013/main/command"/>
      <pc:sldMk xmlns:pc="http://schemas.microsoft.com/office/powerpoint/2013/main/command" cId="1504938369" sldId="261"/>
      <ac:graphicFrameMk id="9" creationId="{0463F09F-6951-D170-E77E-295C95AE8F78}"/>
    </ac:deMkLst>
    <p188:txBody>
      <a:bodyPr/>
      <a:lstStyle/>
      <a:p>
        <a:r>
          <a:rPr lang="ja-JP" altLang="en-US"/>
          <a:t>この項目については、あまり一般企業に適用できるような項目がありませんでした💦行政特有のものな気がします。
どれかの項目とマージしてもいいかもしれないと思ったのですが、いかがでしょうか？</a:t>
        </a:r>
      </a:p>
    </p188:txBody>
  </p188:cm>
  <p188:cm id="{A1824CF3-B1EC-064D-A20E-9F249C7AA38A}" authorId="{4E15CD5D-144B-0F4A-6E09-874BDF2DE6D7}" created="2024-01-27T05:09:11.737">
    <ac:deMkLst xmlns:ac="http://schemas.microsoft.com/office/drawing/2013/main/command">
      <pc:docMk xmlns:pc="http://schemas.microsoft.com/office/powerpoint/2013/main/command"/>
      <pc:sldMk xmlns:pc="http://schemas.microsoft.com/office/powerpoint/2013/main/command" cId="1504938369" sldId="261"/>
      <ac:graphicFrameMk id="3" creationId="{6D80ECED-EA49-E4F1-3142-F04A65E20097}"/>
    </ac:deMkLst>
    <p188:replyLst>
      <p188:reply id="{EE2BAE2C-19DE-AF42-8732-11059274C379}" authorId="{4E15CD5D-144B-0F4A-6E09-874BDF2DE6D7}" created="2024-01-27T06:10:05.353">
        <p188:txBody>
          <a:bodyPr/>
          <a:lstStyle/>
          <a:p>
            <a:r>
              <a:rPr lang="ja-JP" altLang="en-US"/>
              <a:t>こちらは仮で別表にしています！</a:t>
            </a:r>
          </a:p>
        </p188:txBody>
      </p188:reply>
    </p188:replyLst>
    <p188:txBody>
      <a:bodyPr/>
      <a:lstStyle/>
      <a:p>
        <a:r>
          <a:rPr lang="ja-JP" altLang="en-US"/>
          <a:t>あるいは、このような事業継続のための事前の備えなんかと一緒にしてもいいかな？とも思いました！
参考サイト：
https://www.kddimatomete.com/magazine/180306144600/</a:t>
        </a:r>
      </a:p>
    </p188:txBody>
  </p188:cm>
</p188:cmLst>
</file>

<file path=ppt/comments/modernComment_107_EF6B6033.xml><?xml version="1.0" encoding="utf-8"?>
<p188:cmLst xmlns:a="http://schemas.openxmlformats.org/drawingml/2006/main" xmlns:r="http://schemas.openxmlformats.org/officeDocument/2006/relationships" xmlns:p188="http://schemas.microsoft.com/office/powerpoint/2018/8/main">
  <p188:cm id="{C62AC4FB-5F0C-EB40-B299-14ECEBC31E9F}" authorId="{4E15CD5D-144B-0F4A-6E09-874BDF2DE6D7}" created="2024-01-27T04:35:27.391">
    <ac:deMkLst xmlns:ac="http://schemas.microsoft.com/office/drawing/2013/main/command">
      <pc:docMk xmlns:pc="http://schemas.microsoft.com/office/powerpoint/2013/main/command"/>
      <pc:sldMk xmlns:pc="http://schemas.microsoft.com/office/powerpoint/2013/main/command" cId="4016791603" sldId="263"/>
      <ac:graphicFrameMk id="8" creationId="{6E8ABBFB-3744-8F79-3495-35A48E7F2B5F}"/>
    </ac:deMkLst>
    <p188:txBody>
      <a:bodyPr/>
      <a:lstStyle/>
      <a:p>
        <a:r>
          <a:rPr lang="ja-JP" altLang="en-US"/>
          <a:t>こちらもP6と同じくです！
どれかの項目とマージしたり、実態によっては、なくてもいいかもしれないと個人的には思いました。（一般企業でここまでやるのかな？とも思ったり）</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EB3A4F-98A8-814B-A7CC-288A487A2F92}" type="datetimeFigureOut">
              <a:rPr kumimoji="1" lang="ja-JP" altLang="en-US" smtClean="0"/>
              <a:t>2024/3/22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008E4A-8A27-9449-B5C0-788A7F6BC377}" type="slidenum">
              <a:rPr kumimoji="1" lang="ja-JP" altLang="en-US" smtClean="0"/>
              <a:t>‹#›</a:t>
            </a:fld>
            <a:endParaRPr kumimoji="1" lang="ja-JP" altLang="en-US"/>
          </a:p>
        </p:txBody>
      </p:sp>
    </p:spTree>
    <p:extLst>
      <p:ext uri="{BB962C8B-B14F-4D97-AF65-F5344CB8AC3E}">
        <p14:creationId xmlns:p14="http://schemas.microsoft.com/office/powerpoint/2010/main" val="308943315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B008E4A-8A27-9449-B5C0-788A7F6BC377}" type="slidenum">
              <a:rPr kumimoji="1" lang="ja-JP" altLang="en-US" smtClean="0"/>
              <a:t>10</a:t>
            </a:fld>
            <a:endParaRPr kumimoji="1" lang="ja-JP" altLang="en-US"/>
          </a:p>
        </p:txBody>
      </p:sp>
    </p:spTree>
    <p:extLst>
      <p:ext uri="{BB962C8B-B14F-4D97-AF65-F5344CB8AC3E}">
        <p14:creationId xmlns:p14="http://schemas.microsoft.com/office/powerpoint/2010/main" val="33938153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タイトルとコンテンツ">
    <p:bg>
      <p:bgPr>
        <a:solidFill>
          <a:srgbClr val="37638D"/>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AF0AFD3-6304-A8F3-239C-3ABC6433E036}"/>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flipH="1">
            <a:off x="6615613" y="0"/>
            <a:ext cx="5576387" cy="6858000"/>
          </a:xfrm>
          <a:prstGeom prst="rect">
            <a:avLst/>
          </a:prstGeom>
        </p:spPr>
      </p:pic>
      <p:sp>
        <p:nvSpPr>
          <p:cNvPr id="5" name="角丸四角形 4">
            <a:extLst>
              <a:ext uri="{FF2B5EF4-FFF2-40B4-BE49-F238E27FC236}">
                <a16:creationId xmlns:a16="http://schemas.microsoft.com/office/drawing/2014/main" id="{4A3C53D1-5458-F774-C54B-F22C52C2FBB2}"/>
              </a:ext>
            </a:extLst>
          </p:cNvPr>
          <p:cNvSpPr/>
          <p:nvPr userDrawn="1"/>
        </p:nvSpPr>
        <p:spPr>
          <a:xfrm>
            <a:off x="6615612" y="-5560"/>
            <a:ext cx="5576387" cy="6858000"/>
          </a:xfrm>
          <a:prstGeom prst="roundRect">
            <a:avLst>
              <a:gd name="adj" fmla="val 0"/>
            </a:avLst>
          </a:prstGeom>
          <a:solidFill>
            <a:srgbClr val="37638D">
              <a:alpha val="3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i="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6" name="フリーフォーム 5">
            <a:extLst>
              <a:ext uri="{FF2B5EF4-FFF2-40B4-BE49-F238E27FC236}">
                <a16:creationId xmlns:a16="http://schemas.microsoft.com/office/drawing/2014/main" id="{5920A181-DF79-5E8A-23C2-1B66CE53132C}"/>
              </a:ext>
            </a:extLst>
          </p:cNvPr>
          <p:cNvSpPr/>
          <p:nvPr userDrawn="1"/>
        </p:nvSpPr>
        <p:spPr>
          <a:xfrm flipV="1">
            <a:off x="-1" y="5560"/>
            <a:ext cx="8229600" cy="6858000"/>
          </a:xfrm>
          <a:custGeom>
            <a:avLst/>
            <a:gdLst>
              <a:gd name="connsiteX0" fmla="*/ 6615613 w 8229600"/>
              <a:gd name="connsiteY0" fmla="*/ 6858000 h 6858000"/>
              <a:gd name="connsiteX1" fmla="*/ 8229600 w 8229600"/>
              <a:gd name="connsiteY1" fmla="*/ 6858000 h 6858000"/>
              <a:gd name="connsiteX2" fmla="*/ 6615613 w 8229600"/>
              <a:gd name="connsiteY2" fmla="*/ 0 h 6858000"/>
              <a:gd name="connsiteX3" fmla="*/ 0 w 8229600"/>
              <a:gd name="connsiteY3" fmla="*/ 6858000 h 6858000"/>
              <a:gd name="connsiteX4" fmla="*/ 6615612 w 8229600"/>
              <a:gd name="connsiteY4" fmla="*/ 6858000 h 6858000"/>
              <a:gd name="connsiteX5" fmla="*/ 6615612 w 8229600"/>
              <a:gd name="connsiteY5" fmla="*/ 0 h 6858000"/>
              <a:gd name="connsiteX6" fmla="*/ 0 w 822960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29600" h="6858000">
                <a:moveTo>
                  <a:pt x="6615613" y="6858000"/>
                </a:moveTo>
                <a:lnTo>
                  <a:pt x="8229600" y="6858000"/>
                </a:lnTo>
                <a:lnTo>
                  <a:pt x="6615613" y="0"/>
                </a:lnTo>
                <a:close/>
                <a:moveTo>
                  <a:pt x="0" y="6858000"/>
                </a:moveTo>
                <a:lnTo>
                  <a:pt x="6615612" y="6858000"/>
                </a:lnTo>
                <a:lnTo>
                  <a:pt x="6615612" y="0"/>
                </a:lnTo>
                <a:lnTo>
                  <a:pt x="0" y="0"/>
                </a:lnTo>
                <a:close/>
              </a:path>
            </a:pathLst>
          </a:custGeom>
          <a:solidFill>
            <a:srgbClr val="37638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b="1" dirty="0">
              <a:solidFill>
                <a:schemeClr val="tx1">
                  <a:lumMod val="75000"/>
                  <a:lumOff val="25000"/>
                </a:schemeClr>
              </a:solidFill>
              <a:latin typeface="Montserrat SemiBold" pitchFamily="2" charset="0"/>
              <a:ea typeface="Yu Gothic" panose="020B0400000000000000" pitchFamily="34" charset="-128"/>
            </a:endParaRPr>
          </a:p>
        </p:txBody>
      </p:sp>
    </p:spTree>
    <p:extLst>
      <p:ext uri="{BB962C8B-B14F-4D97-AF65-F5344CB8AC3E}">
        <p14:creationId xmlns:p14="http://schemas.microsoft.com/office/powerpoint/2010/main" val="3233498506"/>
      </p:ext>
    </p:extLst>
  </p:cSld>
  <p:clrMapOvr>
    <a:masterClrMapping/>
  </p:clrMapOvr>
  <p:extLst>
    <p:ext uri="{DCECCB84-F9BA-43D5-87BE-67443E8EF086}">
      <p15:sldGuideLst xmlns:p15="http://schemas.microsoft.com/office/powerpoint/2012/main">
        <p15:guide id="1" orient="horz" pos="4020">
          <p15:clr>
            <a:srgbClr val="FBAE40"/>
          </p15:clr>
        </p15:guide>
        <p15:guide id="2" pos="279">
          <p15:clr>
            <a:srgbClr val="FBAE40"/>
          </p15:clr>
        </p15:guide>
        <p15:guide id="3" pos="7401">
          <p15:clr>
            <a:srgbClr val="FBAE40"/>
          </p15:clr>
        </p15:guide>
        <p15:guide id="4" orient="horz" pos="731">
          <p15:clr>
            <a:srgbClr val="FBAE40"/>
          </p15:clr>
        </p15:guide>
        <p15:guide id="5" orient="horz" pos="1389">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bg>
      <p:bgPr>
        <a:solidFill>
          <a:schemeClr val="bg1"/>
        </a:solidFill>
        <a:effectLst/>
      </p:bgPr>
    </p:bg>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A1567538-22EA-605A-8AC8-65FD99CF645A}"/>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角丸四角形 7">
            <a:extLst>
              <a:ext uri="{FF2B5EF4-FFF2-40B4-BE49-F238E27FC236}">
                <a16:creationId xmlns:a16="http://schemas.microsoft.com/office/drawing/2014/main" id="{5F93823E-9BE0-AC45-4272-12FC828254FE}"/>
              </a:ext>
            </a:extLst>
          </p:cNvPr>
          <p:cNvSpPr/>
          <p:nvPr userDrawn="1"/>
        </p:nvSpPr>
        <p:spPr>
          <a:xfrm>
            <a:off x="0" y="0"/>
            <a:ext cx="12192000" cy="6858000"/>
          </a:xfrm>
          <a:prstGeom prst="roundRect">
            <a:avLst>
              <a:gd name="adj" fmla="val 0"/>
            </a:avLst>
          </a:prstGeom>
          <a:solidFill>
            <a:srgbClr val="37638D">
              <a:alpha val="8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i="0">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4" name="日付プレースホルダー 3">
            <a:extLst>
              <a:ext uri="{FF2B5EF4-FFF2-40B4-BE49-F238E27FC236}">
                <a16:creationId xmlns:a16="http://schemas.microsoft.com/office/drawing/2014/main" id="{B50F22E0-8317-FAA8-9BEA-20AC91AEFBF2}"/>
              </a:ext>
            </a:extLst>
          </p:cNvPr>
          <p:cNvSpPr>
            <a:spLocks noGrp="1"/>
          </p:cNvSpPr>
          <p:nvPr>
            <p:ph type="dt" sz="half" idx="10"/>
          </p:nvPr>
        </p:nvSpPr>
        <p:spPr>
          <a:xfrm>
            <a:off x="132144" y="6519944"/>
            <a:ext cx="3582606" cy="247831"/>
          </a:xfrm>
        </p:spPr>
        <p:txBody>
          <a:bodyPr vert="horz" lIns="91440" tIns="45720" rIns="91440" bIns="45720" rtlCol="0" anchor="ctr"/>
          <a:lstStyle>
            <a:lvl1pPr>
              <a:defRPr lang="en" altLang="ja-JP" sz="900" b="0" i="0" smtClean="0">
                <a:solidFill>
                  <a:schemeClr val="bg1"/>
                </a:solidFill>
                <a:latin typeface="Montserrat Medium" pitchFamily="2" charset="0"/>
                <a:ea typeface="Yu Gothic Medium" panose="020B0400000000000000" pitchFamily="34" charset="-128"/>
                <a:cs typeface="Futura Medium" panose="020B0602020204020303" pitchFamily="34" charset="-79"/>
              </a:defRPr>
            </a:lvl1pPr>
          </a:lstStyle>
          <a:p>
            <a:r>
              <a:rPr lang="en-US" altLang="ja-JP"/>
              <a:t>© Toyokumo</a:t>
            </a:r>
            <a:r>
              <a:rPr lang="ja-JP" altLang="en-US"/>
              <a:t>，</a:t>
            </a:r>
            <a:r>
              <a:rPr lang="en-US" altLang="ja-JP"/>
              <a:t>Inc.</a:t>
            </a:r>
            <a:endParaRPr lang="en-US" dirty="0"/>
          </a:p>
        </p:txBody>
      </p:sp>
      <p:sp>
        <p:nvSpPr>
          <p:cNvPr id="5" name="スライド番号プレースホルダー 5">
            <a:extLst>
              <a:ext uri="{FF2B5EF4-FFF2-40B4-BE49-F238E27FC236}">
                <a16:creationId xmlns:a16="http://schemas.microsoft.com/office/drawing/2014/main" id="{50C5D39D-FCC6-771E-54B2-49B455F716BE}"/>
              </a:ext>
            </a:extLst>
          </p:cNvPr>
          <p:cNvSpPr>
            <a:spLocks noGrp="1"/>
          </p:cNvSpPr>
          <p:nvPr>
            <p:ph type="sldNum" sz="quarter" idx="12"/>
          </p:nvPr>
        </p:nvSpPr>
        <p:spPr>
          <a:xfrm>
            <a:off x="9316656" y="6519943"/>
            <a:ext cx="2743200" cy="247831"/>
          </a:xfrm>
        </p:spPr>
        <p:txBody>
          <a:bodyPr/>
          <a:lstStyle>
            <a:lvl1pPr>
              <a:defRPr sz="1050" b="0" i="0">
                <a:solidFill>
                  <a:schemeClr val="bg1"/>
                </a:solidFill>
                <a:latin typeface="Montserrat Medium" pitchFamily="2" charset="0"/>
                <a:ea typeface="Yu Gothic Medium" panose="020B0400000000000000" pitchFamily="34" charset="-128"/>
                <a:cs typeface="Futura Medium" panose="020B0602020204020303" pitchFamily="34" charset="-79"/>
              </a:defRPr>
            </a:lvl1pPr>
          </a:lstStyle>
          <a:p>
            <a:fld id="{E310EA0D-2252-9045-A82C-BA460C3629D0}" type="slidenum">
              <a:rPr lang="ja-JP" altLang="en-US" smtClean="0"/>
              <a:pPr/>
              <a:t>‹#›</a:t>
            </a:fld>
            <a:endParaRPr lang="ja-JP" altLang="en-US"/>
          </a:p>
        </p:txBody>
      </p:sp>
    </p:spTree>
    <p:extLst>
      <p:ext uri="{BB962C8B-B14F-4D97-AF65-F5344CB8AC3E}">
        <p14:creationId xmlns:p14="http://schemas.microsoft.com/office/powerpoint/2010/main" val="670744782"/>
      </p:ext>
    </p:extLst>
  </p:cSld>
  <p:clrMapOvr>
    <a:masterClrMapping/>
  </p:clrMapOvr>
  <p:extLst>
    <p:ext uri="{DCECCB84-F9BA-43D5-87BE-67443E8EF086}">
      <p15:sldGuideLst xmlns:p15="http://schemas.microsoft.com/office/powerpoint/2012/main">
        <p15:guide id="1" orient="horz" pos="2160">
          <p15:clr>
            <a:srgbClr val="FBAE40"/>
          </p15:clr>
        </p15:guide>
        <p15:guide id="2" pos="381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bg>
      <p:bgPr>
        <a:solidFill>
          <a:srgbClr val="FAF8F4"/>
        </a:solidFill>
        <a:effectLst/>
      </p:bgPr>
    </p:bg>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0BFB0597-20D6-77D0-665D-9780A609C03D}"/>
              </a:ext>
            </a:extLst>
          </p:cNvPr>
          <p:cNvSpPr>
            <a:spLocks noGrp="1"/>
          </p:cNvSpPr>
          <p:nvPr>
            <p:ph type="title"/>
          </p:nvPr>
        </p:nvSpPr>
        <p:spPr>
          <a:xfrm>
            <a:off x="442914" y="259140"/>
            <a:ext cx="11272482" cy="605164"/>
          </a:xfrm>
        </p:spPr>
        <p:txBody>
          <a:bodyPr tIns="72000">
            <a:normAutofit/>
          </a:bodyPr>
          <a:lstStyle>
            <a:lvl1pPr>
              <a:defRPr sz="2400" b="1" i="0" spc="300">
                <a:solidFill>
                  <a:srgbClr val="37638D"/>
                </a:solidFill>
                <a:latin typeface="Montserrat SemiBold" pitchFamily="2" charset="0"/>
                <a:ea typeface="Yu Gothic" panose="020B0400000000000000" pitchFamily="34" charset="-128"/>
                <a:cs typeface="FUTURA MEDIUM" panose="020B0602020204020303" pitchFamily="34" charset="-79"/>
              </a:defRPr>
            </a:lvl1pPr>
          </a:lstStyle>
          <a:p>
            <a:r>
              <a:rPr kumimoji="1" lang="ja-JP" altLang="en-US"/>
              <a:t>マスター タイトルの書式設定</a:t>
            </a:r>
          </a:p>
        </p:txBody>
      </p:sp>
      <p:sp>
        <p:nvSpPr>
          <p:cNvPr id="9" name="コンテンツ プレースホルダー 2">
            <a:extLst>
              <a:ext uri="{FF2B5EF4-FFF2-40B4-BE49-F238E27FC236}">
                <a16:creationId xmlns:a16="http://schemas.microsoft.com/office/drawing/2014/main" id="{0B407115-9CBB-67B4-CAE1-E0822A97FCF0}"/>
              </a:ext>
            </a:extLst>
          </p:cNvPr>
          <p:cNvSpPr>
            <a:spLocks noGrp="1"/>
          </p:cNvSpPr>
          <p:nvPr>
            <p:ph idx="1"/>
          </p:nvPr>
        </p:nvSpPr>
        <p:spPr>
          <a:xfrm>
            <a:off x="459759" y="1161028"/>
            <a:ext cx="11272482" cy="829816"/>
          </a:xfrm>
        </p:spPr>
        <p:txBody>
          <a:bodyPr tIns="144000">
            <a:normAutofit/>
          </a:bodyPr>
          <a:lstStyle>
            <a:lvl1pPr marL="0" indent="0">
              <a:spcBef>
                <a:spcPts val="600"/>
              </a:spcBef>
              <a:buNone/>
              <a:defRPr sz="1800" b="1" i="0" spc="300">
                <a:solidFill>
                  <a:schemeClr val="tx1">
                    <a:lumMod val="75000"/>
                    <a:lumOff val="25000"/>
                  </a:schemeClr>
                </a:solidFill>
                <a:latin typeface="Montserrat SemiBold" pitchFamily="2" charset="0"/>
                <a:ea typeface="Yu Gothic" panose="020B0400000000000000" pitchFamily="34" charset="-128"/>
                <a:cs typeface="FUTURA MEDIUM" panose="020B0602020204020303" pitchFamily="34" charset="-79"/>
              </a:defRPr>
            </a:lvl1pPr>
            <a:lvl2pPr>
              <a:defRPr b="1" i="0">
                <a:solidFill>
                  <a:schemeClr val="tx1">
                    <a:lumMod val="75000"/>
                    <a:lumOff val="25000"/>
                  </a:schemeClr>
                </a:solidFill>
                <a:latin typeface="Yu Gothic" panose="020B0400000000000000" pitchFamily="34" charset="-128"/>
                <a:ea typeface="Yu Gothic" panose="020B0400000000000000" pitchFamily="34" charset="-128"/>
              </a:defRPr>
            </a:lvl2pPr>
            <a:lvl3pPr>
              <a:defRPr b="1" i="0">
                <a:solidFill>
                  <a:schemeClr val="tx1">
                    <a:lumMod val="75000"/>
                    <a:lumOff val="25000"/>
                  </a:schemeClr>
                </a:solidFill>
                <a:latin typeface="Yu Gothic" panose="020B0400000000000000" pitchFamily="34" charset="-128"/>
                <a:ea typeface="Yu Gothic" panose="020B0400000000000000" pitchFamily="34" charset="-128"/>
              </a:defRPr>
            </a:lvl3pPr>
            <a:lvl4pPr>
              <a:defRPr b="1" i="0">
                <a:solidFill>
                  <a:schemeClr val="tx1">
                    <a:lumMod val="75000"/>
                    <a:lumOff val="25000"/>
                  </a:schemeClr>
                </a:solidFill>
                <a:latin typeface="Yu Gothic" panose="020B0400000000000000" pitchFamily="34" charset="-128"/>
                <a:ea typeface="Yu Gothic" panose="020B0400000000000000" pitchFamily="34" charset="-128"/>
              </a:defRPr>
            </a:lvl4pPr>
            <a:lvl5pPr>
              <a:defRPr b="1" i="0">
                <a:solidFill>
                  <a:schemeClr val="tx1">
                    <a:lumMod val="75000"/>
                    <a:lumOff val="25000"/>
                  </a:schemeClr>
                </a:solidFill>
                <a:latin typeface="Yu Gothic" panose="020B0400000000000000" pitchFamily="34" charset="-128"/>
                <a:ea typeface="Yu Gothic" panose="020B0400000000000000" pitchFamily="34" charset="-128"/>
              </a:defRPr>
            </a:lvl5pPr>
          </a:lstStyle>
          <a:p>
            <a:pPr lvl="0"/>
            <a:r>
              <a:rPr kumimoji="1" lang="ja-JP" altLang="en-US"/>
              <a:t>マスター テキストの書式設定</a:t>
            </a:r>
            <a:endParaRPr kumimoji="1" lang="en-US" altLang="ja-JP" dirty="0"/>
          </a:p>
        </p:txBody>
      </p:sp>
      <p:sp>
        <p:nvSpPr>
          <p:cNvPr id="10" name="日付プレースホルダー 3">
            <a:extLst>
              <a:ext uri="{FF2B5EF4-FFF2-40B4-BE49-F238E27FC236}">
                <a16:creationId xmlns:a16="http://schemas.microsoft.com/office/drawing/2014/main" id="{BD58BC2F-90D5-69A6-FE8B-79BEB11D2030}"/>
              </a:ext>
            </a:extLst>
          </p:cNvPr>
          <p:cNvSpPr>
            <a:spLocks noGrp="1"/>
          </p:cNvSpPr>
          <p:nvPr>
            <p:ph type="dt" sz="half" idx="10"/>
          </p:nvPr>
        </p:nvSpPr>
        <p:spPr>
          <a:xfrm>
            <a:off x="132144" y="6519944"/>
            <a:ext cx="3582606" cy="247831"/>
          </a:xfrm>
        </p:spPr>
        <p:txBody>
          <a:bodyPr vert="horz" lIns="91440" tIns="45720" rIns="91440" bIns="45720" rtlCol="0" anchor="ctr"/>
          <a:lstStyle>
            <a:lvl1pPr>
              <a:defRPr lang="en" altLang="ja-JP" sz="900" b="0" i="0" smtClean="0">
                <a:latin typeface="Montserrat Medium" pitchFamily="2" charset="0"/>
                <a:ea typeface="Yu Gothic Medium" panose="020B0400000000000000" pitchFamily="34" charset="-128"/>
                <a:cs typeface="Futura Medium" panose="020B0602020204020303" pitchFamily="34" charset="-79"/>
              </a:defRPr>
            </a:lvl1pPr>
          </a:lstStyle>
          <a:p>
            <a:r>
              <a:rPr lang="en-US" altLang="ja-JP"/>
              <a:t>© Toyokumo</a:t>
            </a:r>
            <a:r>
              <a:rPr lang="ja-JP" altLang="en-US"/>
              <a:t>，</a:t>
            </a:r>
            <a:r>
              <a:rPr lang="en-US" altLang="ja-JP"/>
              <a:t>Inc.</a:t>
            </a:r>
            <a:endParaRPr lang="en-US" dirty="0"/>
          </a:p>
        </p:txBody>
      </p:sp>
      <p:sp>
        <p:nvSpPr>
          <p:cNvPr id="11" name="スライド番号プレースホルダー 5">
            <a:extLst>
              <a:ext uri="{FF2B5EF4-FFF2-40B4-BE49-F238E27FC236}">
                <a16:creationId xmlns:a16="http://schemas.microsoft.com/office/drawing/2014/main" id="{A45C61FA-C2F2-3F3E-B366-C1C65C8F1B7F}"/>
              </a:ext>
            </a:extLst>
          </p:cNvPr>
          <p:cNvSpPr>
            <a:spLocks noGrp="1"/>
          </p:cNvSpPr>
          <p:nvPr>
            <p:ph type="sldNum" sz="quarter" idx="12"/>
          </p:nvPr>
        </p:nvSpPr>
        <p:spPr>
          <a:xfrm>
            <a:off x="9316656" y="6519943"/>
            <a:ext cx="2743200" cy="247831"/>
          </a:xfrm>
        </p:spPr>
        <p:txBody>
          <a:bodyPr/>
          <a:lstStyle>
            <a:lvl1pPr>
              <a:defRPr sz="1050" b="0" i="0">
                <a:latin typeface="Montserrat Medium" pitchFamily="2" charset="0"/>
                <a:ea typeface="Yu Gothic Medium" panose="020B0400000000000000" pitchFamily="34" charset="-128"/>
                <a:cs typeface="Futura Medium" panose="020B0602020204020303" pitchFamily="34" charset="-79"/>
              </a:defRPr>
            </a:lvl1pPr>
          </a:lstStyle>
          <a:p>
            <a:fld id="{E310EA0D-2252-9045-A82C-BA460C3629D0}" type="slidenum">
              <a:rPr lang="ja-JP" altLang="en-US" smtClean="0"/>
              <a:pPr/>
              <a:t>‹#›</a:t>
            </a:fld>
            <a:endParaRPr lang="ja-JP" altLang="en-US"/>
          </a:p>
        </p:txBody>
      </p:sp>
      <p:pic>
        <p:nvPicPr>
          <p:cNvPr id="13" name="グラフィックス 12">
            <a:extLst>
              <a:ext uri="{FF2B5EF4-FFF2-40B4-BE49-F238E27FC236}">
                <a16:creationId xmlns:a16="http://schemas.microsoft.com/office/drawing/2014/main" id="{E550B9CD-250C-496C-571C-512C6287974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663613" y="405311"/>
            <a:ext cx="2085475" cy="312822"/>
          </a:xfrm>
          <a:prstGeom prst="rect">
            <a:avLst/>
          </a:prstGeom>
        </p:spPr>
      </p:pic>
    </p:spTree>
    <p:extLst>
      <p:ext uri="{BB962C8B-B14F-4D97-AF65-F5344CB8AC3E}">
        <p14:creationId xmlns:p14="http://schemas.microsoft.com/office/powerpoint/2010/main" val="212708238"/>
      </p:ext>
    </p:extLst>
  </p:cSld>
  <p:clrMapOvr>
    <a:masterClrMapping/>
  </p:clrMapOvr>
  <p:extLst>
    <p:ext uri="{DCECCB84-F9BA-43D5-87BE-67443E8EF086}">
      <p15:sldGuideLst xmlns:p15="http://schemas.microsoft.com/office/powerpoint/2012/main">
        <p15:guide id="1" orient="horz" pos="4020">
          <p15:clr>
            <a:srgbClr val="FBAE40"/>
          </p15:clr>
        </p15:guide>
        <p15:guide id="2" pos="279">
          <p15:clr>
            <a:srgbClr val="FBAE40"/>
          </p15:clr>
        </p15:guide>
        <p15:guide id="3" pos="7401">
          <p15:clr>
            <a:srgbClr val="FBAE40"/>
          </p15:clr>
        </p15:guide>
        <p15:guide id="4" orient="horz" pos="731">
          <p15:clr>
            <a:srgbClr val="FBAE40"/>
          </p15:clr>
        </p15:guide>
        <p15:guide id="5" orient="horz" pos="138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bg>
      <p:bgPr>
        <a:gradFill flip="none" rotWithShape="1">
          <a:gsLst>
            <a:gs pos="46000">
              <a:srgbClr val="37638D"/>
            </a:gs>
            <a:gs pos="100000">
              <a:srgbClr val="4E7DB8"/>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 name="日付プレースホルダー 3">
            <a:extLst>
              <a:ext uri="{FF2B5EF4-FFF2-40B4-BE49-F238E27FC236}">
                <a16:creationId xmlns:a16="http://schemas.microsoft.com/office/drawing/2014/main" id="{BD58BC2F-90D5-69A6-FE8B-79BEB11D2030}"/>
              </a:ext>
            </a:extLst>
          </p:cNvPr>
          <p:cNvSpPr>
            <a:spLocks noGrp="1"/>
          </p:cNvSpPr>
          <p:nvPr>
            <p:ph type="dt" sz="half" idx="10"/>
          </p:nvPr>
        </p:nvSpPr>
        <p:spPr>
          <a:xfrm>
            <a:off x="132144" y="6519944"/>
            <a:ext cx="3582606" cy="247831"/>
          </a:xfrm>
        </p:spPr>
        <p:txBody>
          <a:bodyPr vert="horz" lIns="91440" tIns="45720" rIns="91440" bIns="45720" rtlCol="0" anchor="ctr"/>
          <a:lstStyle>
            <a:lvl1pPr>
              <a:defRPr lang="en" altLang="ja-JP" sz="900" b="0" i="0" smtClean="0">
                <a:solidFill>
                  <a:schemeClr val="bg1"/>
                </a:solidFill>
                <a:latin typeface="Montserrat Medium" pitchFamily="2" charset="0"/>
                <a:ea typeface="Yu Gothic Medium" panose="020B0400000000000000" pitchFamily="34" charset="-128"/>
                <a:cs typeface="Futura Medium" panose="020B0602020204020303" pitchFamily="34" charset="-79"/>
              </a:defRPr>
            </a:lvl1pPr>
          </a:lstStyle>
          <a:p>
            <a:r>
              <a:rPr lang="en-US" altLang="ja-JP"/>
              <a:t>© Toyokumo</a:t>
            </a:r>
            <a:r>
              <a:rPr lang="ja-JP" altLang="en-US"/>
              <a:t>，</a:t>
            </a:r>
            <a:r>
              <a:rPr lang="en-US" altLang="ja-JP"/>
              <a:t>Inc.</a:t>
            </a:r>
            <a:endParaRPr lang="en-US" dirty="0"/>
          </a:p>
        </p:txBody>
      </p:sp>
      <p:sp>
        <p:nvSpPr>
          <p:cNvPr id="11" name="スライド番号プレースホルダー 5">
            <a:extLst>
              <a:ext uri="{FF2B5EF4-FFF2-40B4-BE49-F238E27FC236}">
                <a16:creationId xmlns:a16="http://schemas.microsoft.com/office/drawing/2014/main" id="{A45C61FA-C2F2-3F3E-B366-C1C65C8F1B7F}"/>
              </a:ext>
            </a:extLst>
          </p:cNvPr>
          <p:cNvSpPr>
            <a:spLocks noGrp="1"/>
          </p:cNvSpPr>
          <p:nvPr>
            <p:ph type="sldNum" sz="quarter" idx="12"/>
          </p:nvPr>
        </p:nvSpPr>
        <p:spPr>
          <a:xfrm>
            <a:off x="9316656" y="6519943"/>
            <a:ext cx="2743200" cy="247831"/>
          </a:xfrm>
        </p:spPr>
        <p:txBody>
          <a:bodyPr/>
          <a:lstStyle>
            <a:lvl1pPr>
              <a:defRPr sz="1050" b="0" i="0">
                <a:solidFill>
                  <a:schemeClr val="bg1"/>
                </a:solidFill>
                <a:latin typeface="Montserrat Medium" pitchFamily="2" charset="0"/>
                <a:ea typeface="Yu Gothic Medium" panose="020B0400000000000000" pitchFamily="34" charset="-128"/>
                <a:cs typeface="Futura Medium" panose="020B0602020204020303" pitchFamily="34" charset="-79"/>
              </a:defRPr>
            </a:lvl1pPr>
          </a:lstStyle>
          <a:p>
            <a:fld id="{E310EA0D-2252-9045-A82C-BA460C3629D0}" type="slidenum">
              <a:rPr lang="ja-JP" altLang="en-US" smtClean="0"/>
              <a:pPr/>
              <a:t>‹#›</a:t>
            </a:fld>
            <a:endParaRPr lang="ja-JP" altLang="en-US"/>
          </a:p>
        </p:txBody>
      </p:sp>
    </p:spTree>
    <p:extLst>
      <p:ext uri="{BB962C8B-B14F-4D97-AF65-F5344CB8AC3E}">
        <p14:creationId xmlns:p14="http://schemas.microsoft.com/office/powerpoint/2010/main" val="128262348"/>
      </p:ext>
    </p:extLst>
  </p:cSld>
  <p:clrMapOvr>
    <a:masterClrMapping/>
  </p:clrMapOvr>
  <p:extLst>
    <p:ext uri="{DCECCB84-F9BA-43D5-87BE-67443E8EF086}">
      <p15:sldGuideLst xmlns:p15="http://schemas.microsoft.com/office/powerpoint/2012/main">
        <p15:guide id="1" orient="horz" pos="4020">
          <p15:clr>
            <a:srgbClr val="FBAE40"/>
          </p15:clr>
        </p15:guide>
        <p15:guide id="2" pos="279">
          <p15:clr>
            <a:srgbClr val="FBAE40"/>
          </p15:clr>
        </p15:guide>
        <p15:guide id="3" pos="7401">
          <p15:clr>
            <a:srgbClr val="FBAE40"/>
          </p15:clr>
        </p15:guide>
        <p15:guide id="4" orient="horz" pos="731">
          <p15:clr>
            <a:srgbClr val="FBAE40"/>
          </p15:clr>
        </p15:guide>
        <p15:guide id="5" orient="horz" pos="1389">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3CBF82C-176B-4BF8-68E9-BF3437F87D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90F759E-F5A0-B40E-3BEE-29A211E7CE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B16F4E9-283C-9931-5B3C-336F083F53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kumimoji="1" lang="en-US" altLang="ja-JP"/>
              <a:t>© Toyokumo</a:t>
            </a:r>
            <a:r>
              <a:rPr kumimoji="1" lang="ja-JP" altLang="en-US"/>
              <a:t>，</a:t>
            </a:r>
            <a:r>
              <a:rPr kumimoji="1" lang="en-US" altLang="ja-JP"/>
              <a:t>Inc.</a:t>
            </a:r>
            <a:endParaRPr kumimoji="1" lang="ja-JP" altLang="en-US"/>
          </a:p>
        </p:txBody>
      </p:sp>
      <p:sp>
        <p:nvSpPr>
          <p:cNvPr id="5" name="フッター プレースホルダー 4">
            <a:extLst>
              <a:ext uri="{FF2B5EF4-FFF2-40B4-BE49-F238E27FC236}">
                <a16:creationId xmlns:a16="http://schemas.microsoft.com/office/drawing/2014/main" id="{24234C1A-BE8F-5D18-8FB2-67E0385289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AEB93F6-C610-587F-80D3-F43E59ACE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6F8D6E5-C767-824A-AFD2-92459C50BE1B}" type="slidenum">
              <a:rPr kumimoji="1" lang="ja-JP" altLang="en-US" smtClean="0"/>
              <a:t>‹#›</a:t>
            </a:fld>
            <a:endParaRPr kumimoji="1" lang="ja-JP" altLang="en-US"/>
          </a:p>
        </p:txBody>
      </p:sp>
    </p:spTree>
    <p:extLst>
      <p:ext uri="{BB962C8B-B14F-4D97-AF65-F5344CB8AC3E}">
        <p14:creationId xmlns:p14="http://schemas.microsoft.com/office/powerpoint/2010/main" val="1628608427"/>
      </p:ext>
    </p:extLst>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Lst>
  <p:hf hdr="0" ftr="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svg"/><Relationship Id="rId1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sv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28.sv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34.svg"/><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37.sv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32.svg"/><Relationship Id="rId3" Type="http://schemas.openxmlformats.org/officeDocument/2006/relationships/image" Target="../media/image39.svg"/><Relationship Id="rId7" Type="http://schemas.openxmlformats.org/officeDocument/2006/relationships/image" Target="../media/image43.svg"/><Relationship Id="rId12" Type="http://schemas.openxmlformats.org/officeDocument/2006/relationships/image" Target="../media/image31.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png"/><Relationship Id="rId11" Type="http://schemas.openxmlformats.org/officeDocument/2006/relationships/image" Target="../media/image47.svg"/><Relationship Id="rId5" Type="http://schemas.openxmlformats.org/officeDocument/2006/relationships/image" Target="../media/image41.sv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9.sv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image" Target="../media/image48.png"/><Relationship Id="rId1" Type="http://schemas.openxmlformats.org/officeDocument/2006/relationships/slideLayout" Target="../slideLayouts/slideLayout4.xml"/><Relationship Id="rId6" Type="http://schemas.openxmlformats.org/officeDocument/2006/relationships/hyperlink" Target="https://www.anpikakunin.com/trial" TargetMode="External"/><Relationship Id="rId11" Type="http://schemas.openxmlformats.org/officeDocument/2006/relationships/image" Target="../media/image54.png"/><Relationship Id="rId5" Type="http://schemas.openxmlformats.org/officeDocument/2006/relationships/hyperlink" Target="https://www.anpikakunin.com/contact-videoconsultation" TargetMode="External"/><Relationship Id="rId10" Type="http://schemas.openxmlformats.org/officeDocument/2006/relationships/image" Target="../media/image53.svg"/><Relationship Id="rId4" Type="http://schemas.openxmlformats.org/officeDocument/2006/relationships/hyperlink" Target="https://www.anpikakunin.com/contact" TargetMode="External"/><Relationship Id="rId9" Type="http://schemas.openxmlformats.org/officeDocument/2006/relationships/image" Target="../media/image5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microsoft.com/office/2018/10/relationships/comments" Target="../comments/modernComment_105_59B3898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microsoft.com/office/2018/10/relationships/comments" Target="../comments/modernComment_107_EF6B603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C62F3312-C115-7C90-7D24-982F5CE41F12}"/>
              </a:ext>
            </a:extLst>
          </p:cNvPr>
          <p:cNvGrpSpPr/>
          <p:nvPr/>
        </p:nvGrpSpPr>
        <p:grpSpPr>
          <a:xfrm>
            <a:off x="442912" y="970332"/>
            <a:ext cx="11306175" cy="5411417"/>
            <a:chOff x="442912" y="970332"/>
            <a:chExt cx="11306175" cy="5411417"/>
          </a:xfrm>
        </p:grpSpPr>
        <p:sp>
          <p:nvSpPr>
            <p:cNvPr id="2" name="角丸四角形 1">
              <a:extLst>
                <a:ext uri="{FF2B5EF4-FFF2-40B4-BE49-F238E27FC236}">
                  <a16:creationId xmlns:a16="http://schemas.microsoft.com/office/drawing/2014/main" id="{4D648321-7E66-3C55-C980-2533310F7CE3}"/>
                </a:ext>
              </a:extLst>
            </p:cNvPr>
            <p:cNvSpPr/>
            <p:nvPr/>
          </p:nvSpPr>
          <p:spPr>
            <a:xfrm>
              <a:off x="442912" y="970332"/>
              <a:ext cx="11306175" cy="3461365"/>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2400"/>
                </a:spcBef>
              </a:pPr>
              <a:r>
                <a:rPr lang="ja-JP" altLang="en-US" sz="2800" b="1" u="none" strike="noStrike" spc="300">
                  <a:solidFill>
                    <a:schemeClr val="bg1"/>
                  </a:solidFill>
                  <a:effectLst/>
                  <a:latin typeface="Montserrat SemiBold" pitchFamily="2" charset="0"/>
                  <a:ea typeface="Yu Gothic" panose="020B0400000000000000" pitchFamily="34" charset="-128"/>
                </a:rPr>
                <a:t>企業防災の推進・改善に活用できる</a:t>
              </a:r>
              <a:endParaRPr lang="en-US" altLang="ja-JP" sz="2800" b="1" u="none" strike="noStrike" spc="300" dirty="0">
                <a:solidFill>
                  <a:schemeClr val="bg1"/>
                </a:solidFill>
                <a:effectLst/>
                <a:latin typeface="Montserrat SemiBold" pitchFamily="2" charset="0"/>
                <a:ea typeface="Yu Gothic" panose="020B0400000000000000" pitchFamily="34" charset="-128"/>
              </a:endParaRPr>
            </a:p>
            <a:p>
              <a:pPr>
                <a:spcBef>
                  <a:spcPts val="3600"/>
                </a:spcBef>
              </a:pPr>
              <a:r>
                <a:rPr kumimoji="1" lang="en-US" altLang="ja-JP" sz="6000" b="1" spc="600" dirty="0">
                  <a:solidFill>
                    <a:schemeClr val="bg1"/>
                  </a:solidFill>
                  <a:latin typeface="Montserrat SemiBold" pitchFamily="2" charset="0"/>
                  <a:ea typeface="Yu Gothic" panose="020B0400000000000000" pitchFamily="34" charset="-128"/>
                </a:rPr>
                <a:t>40</a:t>
              </a:r>
              <a:r>
                <a:rPr kumimoji="1" lang="ja-JP" altLang="en-US" sz="6000" b="1" spc="600">
                  <a:solidFill>
                    <a:schemeClr val="bg1"/>
                  </a:solidFill>
                  <a:latin typeface="Montserrat SemiBold" pitchFamily="2" charset="0"/>
                  <a:ea typeface="Yu Gothic" panose="020B0400000000000000" pitchFamily="34" charset="-128"/>
                </a:rPr>
                <a:t>項目</a:t>
              </a:r>
              <a:r>
                <a:rPr kumimoji="1" lang="ja-JP" altLang="en-US" sz="4800" b="1" spc="600">
                  <a:solidFill>
                    <a:schemeClr val="bg1"/>
                  </a:solidFill>
                  <a:latin typeface="Montserrat SemiBold" pitchFamily="2" charset="0"/>
                  <a:ea typeface="Yu Gothic" panose="020B0400000000000000" pitchFamily="34" charset="-128"/>
                </a:rPr>
                <a:t>の</a:t>
              </a:r>
              <a:endParaRPr kumimoji="1" lang="en-US" altLang="ja-JP" sz="4800" b="1" spc="600" dirty="0">
                <a:solidFill>
                  <a:schemeClr val="bg1"/>
                </a:solidFill>
                <a:latin typeface="Montserrat SemiBold" pitchFamily="2" charset="0"/>
                <a:ea typeface="Yu Gothic" panose="020B0400000000000000" pitchFamily="34" charset="-128"/>
              </a:endParaRPr>
            </a:p>
            <a:p>
              <a:pPr>
                <a:spcBef>
                  <a:spcPts val="1200"/>
                </a:spcBef>
              </a:pPr>
              <a:r>
                <a:rPr kumimoji="1" lang="ja-JP" altLang="en-US" sz="4800" b="1" spc="600">
                  <a:solidFill>
                    <a:schemeClr val="bg1"/>
                  </a:solidFill>
                  <a:latin typeface="Montserrat SemiBold" pitchFamily="2" charset="0"/>
                  <a:ea typeface="Yu Gothic" panose="020B0400000000000000" pitchFamily="34" charset="-128"/>
                </a:rPr>
                <a:t>防災対策チェックリスト</a:t>
              </a:r>
              <a:endParaRPr kumimoji="1" lang="en-US" altLang="ja-JP" sz="4800" b="1" spc="600" dirty="0">
                <a:solidFill>
                  <a:schemeClr val="bg1"/>
                </a:solidFill>
                <a:latin typeface="Montserrat SemiBold" pitchFamily="2" charset="0"/>
                <a:ea typeface="Yu Gothic" panose="020B0400000000000000" pitchFamily="34" charset="-128"/>
              </a:endParaRPr>
            </a:p>
          </p:txBody>
        </p:sp>
        <p:sp>
          <p:nvSpPr>
            <p:cNvPr id="3" name="角丸四角形 2">
              <a:extLst>
                <a:ext uri="{FF2B5EF4-FFF2-40B4-BE49-F238E27FC236}">
                  <a16:creationId xmlns:a16="http://schemas.microsoft.com/office/drawing/2014/main" id="{2C689ABE-300D-D9FF-1B83-A33588DE6A11}"/>
                </a:ext>
              </a:extLst>
            </p:cNvPr>
            <p:cNvSpPr/>
            <p:nvPr/>
          </p:nvSpPr>
          <p:spPr>
            <a:xfrm>
              <a:off x="442913" y="4387406"/>
              <a:ext cx="4488851" cy="434715"/>
            </a:xfrm>
            <a:prstGeom prst="roundRect">
              <a:avLst>
                <a:gd name="adj" fmla="val 5000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rgbClr val="37638D"/>
                  </a:solidFill>
                  <a:latin typeface="Yu Gothic" panose="020B0400000000000000" pitchFamily="34" charset="-128"/>
                  <a:ea typeface="Yu Gothic" panose="020B0400000000000000" pitchFamily="34" charset="-128"/>
                </a:rPr>
                <a:t>支援物資の</a:t>
              </a:r>
              <a:r>
                <a:rPr kumimoji="1" lang="ja-JP" altLang="en-US" b="1">
                  <a:solidFill>
                    <a:srgbClr val="37638D"/>
                  </a:solidFill>
                  <a:latin typeface="Yu Gothic" panose="020B0400000000000000" pitchFamily="34" charset="-128"/>
                  <a:ea typeface="Yu Gothic" panose="020B0400000000000000" pitchFamily="34" charset="-128"/>
                </a:rPr>
                <a:t>備蓄確認リスト付き</a:t>
              </a:r>
              <a:endParaRPr kumimoji="1" lang="en-US" altLang="ja-JP" b="1" dirty="0">
                <a:solidFill>
                  <a:srgbClr val="37638D"/>
                </a:solidFill>
                <a:latin typeface="Yu Gothic" panose="020B0400000000000000" pitchFamily="34" charset="-128"/>
                <a:ea typeface="Yu Gothic" panose="020B0400000000000000" pitchFamily="34" charset="-128"/>
              </a:endParaRPr>
            </a:p>
          </p:txBody>
        </p:sp>
        <p:sp>
          <p:nvSpPr>
            <p:cNvPr id="4" name="角丸四角形 3">
              <a:extLst>
                <a:ext uri="{FF2B5EF4-FFF2-40B4-BE49-F238E27FC236}">
                  <a16:creationId xmlns:a16="http://schemas.microsoft.com/office/drawing/2014/main" id="{A5B6B41D-F4A8-9A7D-445A-3A3CE1725620}"/>
                </a:ext>
              </a:extLst>
            </p:cNvPr>
            <p:cNvSpPr/>
            <p:nvPr/>
          </p:nvSpPr>
          <p:spPr>
            <a:xfrm>
              <a:off x="442912" y="5801192"/>
              <a:ext cx="11306175" cy="580557"/>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400" b="1" spc="300">
                  <a:solidFill>
                    <a:schemeClr val="bg1"/>
                  </a:solidFill>
                  <a:latin typeface="Yu Gothic" panose="020B0400000000000000" pitchFamily="34" charset="-128"/>
                  <a:ea typeface="Yu Gothic" panose="020B0400000000000000" pitchFamily="34" charset="-128"/>
                </a:rPr>
                <a:t>トヨクモ株式会社</a:t>
              </a:r>
              <a:endParaRPr kumimoji="1" lang="en-US" altLang="ja-JP" sz="1400" b="1" spc="300" dirty="0">
                <a:solidFill>
                  <a:schemeClr val="bg1"/>
                </a:solidFill>
                <a:latin typeface="Yu Gothic" panose="020B0400000000000000" pitchFamily="34" charset="-128"/>
                <a:ea typeface="Yu Gothic" panose="020B0400000000000000" pitchFamily="34" charset="-128"/>
              </a:endParaRPr>
            </a:p>
          </p:txBody>
        </p:sp>
      </p:grpSp>
    </p:spTree>
    <p:extLst>
      <p:ext uri="{BB962C8B-B14F-4D97-AF65-F5344CB8AC3E}">
        <p14:creationId xmlns:p14="http://schemas.microsoft.com/office/powerpoint/2010/main" val="82308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D4901F1-802C-F88E-788B-2C9CD27601DF}"/>
              </a:ext>
            </a:extLst>
          </p:cNvPr>
          <p:cNvSpPr>
            <a:spLocks noGrp="1"/>
          </p:cNvSpPr>
          <p:nvPr>
            <p:ph type="title"/>
          </p:nvPr>
        </p:nvSpPr>
        <p:spPr/>
        <p:txBody>
          <a:bodyPr/>
          <a:lstStyle/>
          <a:p>
            <a:r>
              <a:rPr kumimoji="1" lang="ja-JP" altLang="en-US"/>
              <a:t>支援物資の備蓄確認リスト</a:t>
            </a:r>
          </a:p>
        </p:txBody>
      </p:sp>
      <p:sp>
        <p:nvSpPr>
          <p:cNvPr id="4" name="日付プレースホルダー 3">
            <a:extLst>
              <a:ext uri="{FF2B5EF4-FFF2-40B4-BE49-F238E27FC236}">
                <a16:creationId xmlns:a16="http://schemas.microsoft.com/office/drawing/2014/main" id="{8C17A72B-5DB0-CECA-7563-F98272A60ED6}"/>
              </a:ext>
            </a:extLst>
          </p:cNvPr>
          <p:cNvSpPr>
            <a:spLocks noGrp="1"/>
          </p:cNvSpPr>
          <p:nvPr>
            <p:ph type="dt" sz="half" idx="10"/>
          </p:nvPr>
        </p:nvSpPr>
        <p:spPr/>
        <p:txBody>
          <a:bodyPr/>
          <a:lstStyle/>
          <a:p>
            <a:r>
              <a:rPr lang="en-US" altLang="ja-JP"/>
              <a:t>© Toyokumo</a:t>
            </a:r>
            <a:r>
              <a:rPr lang="ja-JP" altLang="en-US"/>
              <a:t>，</a:t>
            </a:r>
            <a:r>
              <a:rPr lang="en-US" altLang="ja-JP"/>
              <a:t>Inc.</a:t>
            </a:r>
            <a:endParaRPr lang="en-US" dirty="0"/>
          </a:p>
        </p:txBody>
      </p:sp>
      <p:sp>
        <p:nvSpPr>
          <p:cNvPr id="5" name="スライド番号プレースホルダー 4">
            <a:extLst>
              <a:ext uri="{FF2B5EF4-FFF2-40B4-BE49-F238E27FC236}">
                <a16:creationId xmlns:a16="http://schemas.microsoft.com/office/drawing/2014/main" id="{0FD2C18C-3979-4957-63DD-3D3F614185EA}"/>
              </a:ext>
            </a:extLst>
          </p:cNvPr>
          <p:cNvSpPr>
            <a:spLocks noGrp="1"/>
          </p:cNvSpPr>
          <p:nvPr>
            <p:ph type="sldNum" sz="quarter" idx="12"/>
          </p:nvPr>
        </p:nvSpPr>
        <p:spPr/>
        <p:txBody>
          <a:bodyPr/>
          <a:lstStyle/>
          <a:p>
            <a:fld id="{E310EA0D-2252-9045-A82C-BA460C3629D0}" type="slidenum">
              <a:rPr lang="ja-JP" altLang="en-US" smtClean="0"/>
              <a:pPr/>
              <a:t>10</a:t>
            </a:fld>
            <a:endParaRPr lang="ja-JP" altLang="en-US"/>
          </a:p>
        </p:txBody>
      </p:sp>
      <p:graphicFrame>
        <p:nvGraphicFramePr>
          <p:cNvPr id="7" name="表 6">
            <a:extLst>
              <a:ext uri="{FF2B5EF4-FFF2-40B4-BE49-F238E27FC236}">
                <a16:creationId xmlns:a16="http://schemas.microsoft.com/office/drawing/2014/main" id="{9FF3F44D-2477-05B9-7603-467FA8162A1E}"/>
              </a:ext>
            </a:extLst>
          </p:cNvPr>
          <p:cNvGraphicFramePr>
            <a:graphicFrameLocks noGrp="1"/>
          </p:cNvGraphicFramePr>
          <p:nvPr>
            <p:extLst>
              <p:ext uri="{D42A27DB-BD31-4B8C-83A1-F6EECF244321}">
                <p14:modId xmlns:p14="http://schemas.microsoft.com/office/powerpoint/2010/main" val="1572367646"/>
              </p:ext>
            </p:extLst>
          </p:nvPr>
        </p:nvGraphicFramePr>
        <p:xfrm>
          <a:off x="442912" y="1160461"/>
          <a:ext cx="3528000" cy="4873204"/>
        </p:xfrm>
        <a:graphic>
          <a:graphicData uri="http://schemas.openxmlformats.org/drawingml/2006/table">
            <a:tbl>
              <a:tblPr firstRow="1" bandRow="1">
                <a:tableStyleId>{5C22544A-7EE6-4342-B048-85BDC9FD1C3A}</a:tableStyleId>
              </a:tblPr>
              <a:tblGrid>
                <a:gridCol w="332454">
                  <a:extLst>
                    <a:ext uri="{9D8B030D-6E8A-4147-A177-3AD203B41FA5}">
                      <a16:colId xmlns:a16="http://schemas.microsoft.com/office/drawing/2014/main" val="1449655594"/>
                    </a:ext>
                  </a:extLst>
                </a:gridCol>
                <a:gridCol w="2769475">
                  <a:extLst>
                    <a:ext uri="{9D8B030D-6E8A-4147-A177-3AD203B41FA5}">
                      <a16:colId xmlns:a16="http://schemas.microsoft.com/office/drawing/2014/main" val="3798456423"/>
                    </a:ext>
                  </a:extLst>
                </a:gridCol>
                <a:gridCol w="426071">
                  <a:extLst>
                    <a:ext uri="{9D8B030D-6E8A-4147-A177-3AD203B41FA5}">
                      <a16:colId xmlns:a16="http://schemas.microsoft.com/office/drawing/2014/main" val="1961959570"/>
                    </a:ext>
                  </a:extLst>
                </a:gridCol>
              </a:tblGrid>
              <a:tr h="348086">
                <a:tc rowSpan="7">
                  <a:txBody>
                    <a:bodyPr/>
                    <a:lstStyle/>
                    <a:p>
                      <a:pPr algn="ctr"/>
                      <a:r>
                        <a:rPr kumimoji="1" lang="ja-JP" altLang="en-US" sz="1200" b="1" i="0">
                          <a:solidFill>
                            <a:schemeClr val="bg1"/>
                          </a:solidFill>
                          <a:latin typeface="Montserrat SemiBold" pitchFamily="2" charset="0"/>
                          <a:ea typeface="Yu Gothic" panose="020B0400000000000000" pitchFamily="34" charset="-128"/>
                        </a:rPr>
                        <a:t>避難</a:t>
                      </a: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非常持出袋</a:t>
                      </a:r>
                      <a:endParaRPr kumimoji="1" lang="ja-JP" altLang="en-US" sz="12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704561284"/>
                  </a:ext>
                </a:extLst>
              </a:tr>
              <a:tr h="348086">
                <a:tc vMerge="1">
                  <a:txBody>
                    <a:bodyPr/>
                    <a:lstStyle/>
                    <a:p>
                      <a:endParaRPr kumimoji="1" lang="ja-JP" altLang="en-US" sz="1400" b="1" i="0">
                        <a:solidFill>
                          <a:schemeClr val="tx1">
                            <a:lumMod val="75000"/>
                            <a:lumOff val="25000"/>
                          </a:schemeClr>
                        </a:solidFill>
                        <a:latin typeface="Yu Gothic" panose="020B0400000000000000" pitchFamily="34" charset="-128"/>
                        <a:ea typeface="Yu Gothic" panose="020B0400000000000000" pitchFamily="34"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リュックサック</a:t>
                      </a:r>
                      <a:r>
                        <a:rPr kumimoji="1" lang="ja-JP" altLang="en-US" sz="1100" b="1" i="0">
                          <a:solidFill>
                            <a:schemeClr val="tx1">
                              <a:lumMod val="75000"/>
                              <a:lumOff val="25000"/>
                            </a:schemeClr>
                          </a:solidFill>
                          <a:latin typeface="Montserrat SemiBold" pitchFamily="2" charset="0"/>
                          <a:ea typeface="Yu Gothic" panose="020B0400000000000000" pitchFamily="34" charset="-128"/>
                        </a:rPr>
                        <a:t>（水に浮くもの）</a:t>
                      </a:r>
                      <a:endParaRPr kumimoji="1" lang="ja-JP" altLang="en-US" sz="12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2680002470"/>
                  </a:ext>
                </a:extLst>
              </a:tr>
              <a:tr h="348086">
                <a:tc vMerge="1">
                  <a:txBody>
                    <a:bodyPr/>
                    <a:lstStyle/>
                    <a:p>
                      <a:endParaRPr kumimoji="1" lang="ja-JP" altLang="en-US" sz="1400" b="1" i="0">
                        <a:solidFill>
                          <a:schemeClr val="tx1">
                            <a:lumMod val="75000"/>
                            <a:lumOff val="25000"/>
                          </a:schemeClr>
                        </a:solidFill>
                        <a:latin typeface="Yu Gothic" panose="020B0400000000000000" pitchFamily="34" charset="-128"/>
                        <a:ea typeface="Yu Gothic" panose="020B0400000000000000" pitchFamily="34"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ライフジャケット</a:t>
                      </a:r>
                      <a:endParaRPr kumimoji="1" lang="ja-JP" altLang="en-US" sz="12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924232604"/>
                  </a:ext>
                </a:extLst>
              </a:tr>
              <a:tr h="348086">
                <a:tc vMerge="1">
                  <a:txBody>
                    <a:bodyPr/>
                    <a:lstStyle/>
                    <a:p>
                      <a:endParaRPr kumimoji="1" lang="ja-JP" altLang="en-US" sz="1400" b="1" i="0">
                        <a:solidFill>
                          <a:schemeClr val="tx1">
                            <a:lumMod val="75000"/>
                            <a:lumOff val="25000"/>
                          </a:schemeClr>
                        </a:solidFill>
                        <a:latin typeface="Yu Gothic" panose="020B0400000000000000" pitchFamily="34" charset="-128"/>
                        <a:ea typeface="Yu Gothic" panose="020B0400000000000000" pitchFamily="34"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消化器</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2175420802"/>
                  </a:ext>
                </a:extLst>
              </a:tr>
              <a:tr h="348086">
                <a:tc vMerge="1">
                  <a:txBody>
                    <a:bodyPr/>
                    <a:lstStyle/>
                    <a:p>
                      <a:endParaRPr kumimoji="1" lang="ja-JP" altLang="en-US" sz="1400" b="1" i="0">
                        <a:solidFill>
                          <a:schemeClr val="tx1">
                            <a:lumMod val="75000"/>
                            <a:lumOff val="25000"/>
                          </a:schemeClr>
                        </a:solidFill>
                        <a:latin typeface="Yu Gothic" panose="020B0400000000000000" pitchFamily="34" charset="-128"/>
                        <a:ea typeface="Yu Gothic" panose="020B0400000000000000" pitchFamily="34"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避難誘導旗</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193325611"/>
                  </a:ext>
                </a:extLst>
              </a:tr>
              <a:tr h="348086">
                <a:tc vMerge="1">
                  <a:txBody>
                    <a:bodyPr/>
                    <a:lstStyle/>
                    <a:p>
                      <a:endParaRPr kumimoji="1" lang="ja-JP" altLang="en-US" sz="1400" b="1" i="0">
                        <a:solidFill>
                          <a:schemeClr val="tx1">
                            <a:lumMod val="75000"/>
                            <a:lumOff val="25000"/>
                          </a:schemeClr>
                        </a:solidFill>
                        <a:latin typeface="Yu Gothic" panose="020B0400000000000000" pitchFamily="34" charset="-128"/>
                        <a:ea typeface="Yu Gothic" panose="020B0400000000000000" pitchFamily="34"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地図</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502796739"/>
                  </a:ext>
                </a:extLst>
              </a:tr>
              <a:tr h="348086">
                <a:tc vMerge="1">
                  <a:txBody>
                    <a:bodyPr/>
                    <a:lstStyle/>
                    <a:p>
                      <a:endParaRPr kumimoji="1" lang="ja-JP" altLang="en-US" sz="1400" b="1" i="0">
                        <a:solidFill>
                          <a:schemeClr val="tx1">
                            <a:lumMod val="75000"/>
                            <a:lumOff val="25000"/>
                          </a:schemeClr>
                        </a:solidFill>
                        <a:latin typeface="Yu Gothic" panose="020B0400000000000000" pitchFamily="34" charset="-128"/>
                        <a:ea typeface="Yu Gothic" panose="020B0400000000000000" pitchFamily="34"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現金</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714704001"/>
                  </a:ext>
                </a:extLst>
              </a:tr>
              <a:tr h="348086">
                <a:tc rowSpan="3">
                  <a:txBody>
                    <a:bodyPr/>
                    <a:lstStyle/>
                    <a:p>
                      <a:pPr algn="ctr"/>
                      <a:r>
                        <a:rPr kumimoji="1" lang="ja-JP" altLang="en-US" sz="1200" b="1" i="0">
                          <a:solidFill>
                            <a:schemeClr val="bg1"/>
                          </a:solidFill>
                          <a:latin typeface="Montserrat SemiBold" pitchFamily="2" charset="0"/>
                          <a:ea typeface="Yu Gothic" panose="020B0400000000000000" pitchFamily="34" charset="-128"/>
                        </a:rPr>
                        <a:t>情報</a:t>
                      </a: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ラジオ</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818159310"/>
                  </a:ext>
                </a:extLst>
              </a:tr>
              <a:tr h="348086">
                <a:tc vMerge="1">
                  <a:txBody>
                    <a:bodyPr/>
                    <a:lstStyle/>
                    <a:p>
                      <a:pPr algn="ctr"/>
                      <a:endParaRPr kumimoji="1" lang="ja-JP" altLang="en-US" sz="1400" b="1" i="0">
                        <a:solidFill>
                          <a:schemeClr val="bg1"/>
                        </a:solidFill>
                        <a:latin typeface="Yu Gothic" panose="020B0400000000000000" pitchFamily="34" charset="-128"/>
                        <a:ea typeface="Yu Gothic" panose="020B0400000000000000" pitchFamily="34" charset="-128"/>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乾電池</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224650637"/>
                  </a:ext>
                </a:extLst>
              </a:tr>
              <a:tr h="348086">
                <a:tc vMerge="1">
                  <a:txBody>
                    <a:bodyPr/>
                    <a:lstStyle/>
                    <a:p>
                      <a:pPr algn="ctr"/>
                      <a:endParaRPr kumimoji="1" lang="ja-JP" altLang="en-US" sz="1400" b="1" i="0">
                        <a:solidFill>
                          <a:schemeClr val="bg1"/>
                        </a:solidFill>
                        <a:latin typeface="Yu Gothic" panose="020B0400000000000000" pitchFamily="34" charset="-128"/>
                        <a:ea typeface="Yu Gothic" panose="020B0400000000000000" pitchFamily="34" charset="-128"/>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モバイルバッテリー</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137242585"/>
                  </a:ext>
                </a:extLst>
              </a:tr>
              <a:tr h="348086">
                <a:tc rowSpan="4">
                  <a:txBody>
                    <a:bodyPr/>
                    <a:lstStyle/>
                    <a:p>
                      <a:pPr algn="ctr"/>
                      <a:r>
                        <a:rPr kumimoji="1" lang="ja-JP" altLang="en-US" sz="1200" b="1" i="0">
                          <a:solidFill>
                            <a:schemeClr val="bg1"/>
                          </a:solidFill>
                          <a:latin typeface="Montserrat SemiBold" pitchFamily="2" charset="0"/>
                          <a:ea typeface="Yu Gothic" panose="020B0400000000000000" pitchFamily="34" charset="-128"/>
                        </a:rPr>
                        <a:t>連絡</a:t>
                      </a: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小銭</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2983853515"/>
                  </a:ext>
                </a:extLst>
              </a:tr>
              <a:tr h="348086">
                <a:tc vMerge="1">
                  <a:txBody>
                    <a:bodyPr/>
                    <a:lstStyle/>
                    <a:p>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耐水メモ</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596418915"/>
                  </a:ext>
                </a:extLst>
              </a:tr>
              <a:tr h="348086">
                <a:tc vMerge="1">
                  <a:txBody>
                    <a:bodyPr/>
                    <a:lstStyle/>
                    <a:p>
                      <a:pPr algn="ctr"/>
                      <a:endParaRPr kumimoji="1" lang="ja-JP" altLang="en-US" sz="1400" b="1" i="0">
                        <a:solidFill>
                          <a:schemeClr val="bg1"/>
                        </a:solidFill>
                        <a:latin typeface="Yu Gothic" panose="020B0400000000000000" pitchFamily="34" charset="-128"/>
                        <a:ea typeface="Yu Gothic" panose="020B0400000000000000" pitchFamily="34" charset="-128"/>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筆記用具</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140814459"/>
                  </a:ext>
                </a:extLst>
              </a:tr>
              <a:tr h="348086">
                <a:tc vMerge="1">
                  <a:txBody>
                    <a:bodyPr/>
                    <a:lstStyle/>
                    <a:p>
                      <a:pPr algn="ctr"/>
                      <a:endParaRPr kumimoji="1" lang="ja-JP" altLang="en-US" sz="1400" b="1" i="0">
                        <a:solidFill>
                          <a:schemeClr val="bg1"/>
                        </a:solidFill>
                        <a:latin typeface="Yu Gothic" panose="020B0400000000000000" pitchFamily="34" charset="-128"/>
                        <a:ea typeface="Yu Gothic" panose="020B0400000000000000" pitchFamily="34" charset="-128"/>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災害伝言板</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922413119"/>
                  </a:ext>
                </a:extLst>
              </a:tr>
            </a:tbl>
          </a:graphicData>
        </a:graphic>
      </p:graphicFrame>
      <p:graphicFrame>
        <p:nvGraphicFramePr>
          <p:cNvPr id="12" name="表 11">
            <a:extLst>
              <a:ext uri="{FF2B5EF4-FFF2-40B4-BE49-F238E27FC236}">
                <a16:creationId xmlns:a16="http://schemas.microsoft.com/office/drawing/2014/main" id="{17A7F4FC-D402-F4A4-CA1E-BFFB5703B5B6}"/>
              </a:ext>
            </a:extLst>
          </p:cNvPr>
          <p:cNvGraphicFramePr>
            <a:graphicFrameLocks noGrp="1"/>
          </p:cNvGraphicFramePr>
          <p:nvPr>
            <p:extLst>
              <p:ext uri="{D42A27DB-BD31-4B8C-83A1-F6EECF244321}">
                <p14:modId xmlns:p14="http://schemas.microsoft.com/office/powerpoint/2010/main" val="4026088582"/>
              </p:ext>
            </p:extLst>
          </p:nvPr>
        </p:nvGraphicFramePr>
        <p:xfrm>
          <a:off x="4332000" y="1160461"/>
          <a:ext cx="3528000" cy="5221290"/>
        </p:xfrm>
        <a:graphic>
          <a:graphicData uri="http://schemas.openxmlformats.org/drawingml/2006/table">
            <a:tbl>
              <a:tblPr firstRow="1" bandRow="1">
                <a:tableStyleId>{5C22544A-7EE6-4342-B048-85BDC9FD1C3A}</a:tableStyleId>
              </a:tblPr>
              <a:tblGrid>
                <a:gridCol w="332454">
                  <a:extLst>
                    <a:ext uri="{9D8B030D-6E8A-4147-A177-3AD203B41FA5}">
                      <a16:colId xmlns:a16="http://schemas.microsoft.com/office/drawing/2014/main" val="1449655594"/>
                    </a:ext>
                  </a:extLst>
                </a:gridCol>
                <a:gridCol w="2769475">
                  <a:extLst>
                    <a:ext uri="{9D8B030D-6E8A-4147-A177-3AD203B41FA5}">
                      <a16:colId xmlns:a16="http://schemas.microsoft.com/office/drawing/2014/main" val="3798456423"/>
                    </a:ext>
                  </a:extLst>
                </a:gridCol>
                <a:gridCol w="426071">
                  <a:extLst>
                    <a:ext uri="{9D8B030D-6E8A-4147-A177-3AD203B41FA5}">
                      <a16:colId xmlns:a16="http://schemas.microsoft.com/office/drawing/2014/main" val="1961959570"/>
                    </a:ext>
                  </a:extLst>
                </a:gridCol>
              </a:tblGrid>
              <a:tr h="348086">
                <a:tc rowSpan="4">
                  <a:txBody>
                    <a:bodyPr/>
                    <a:lstStyle/>
                    <a:p>
                      <a:pPr algn="ctr"/>
                      <a:r>
                        <a:rPr kumimoji="1" lang="ja-JP" altLang="en-US" sz="1200" b="1" i="0">
                          <a:solidFill>
                            <a:schemeClr val="bg1"/>
                          </a:solidFill>
                          <a:latin typeface="Montserrat SemiBold" pitchFamily="2" charset="0"/>
                          <a:ea typeface="Yu Gothic" panose="020B0400000000000000" pitchFamily="34" charset="-128"/>
                        </a:rPr>
                        <a:t>救助</a:t>
                      </a: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笛</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704561284"/>
                  </a:ext>
                </a:extLst>
              </a:tr>
              <a:tr h="348086">
                <a:tc vMerge="1">
                  <a:txBody>
                    <a:bodyPr/>
                    <a:lstStyle/>
                    <a:p>
                      <a:pPr algn="ctr"/>
                      <a:endParaRPr kumimoji="1" lang="ja-JP" altLang="en-US" sz="1400" b="1" i="0">
                        <a:solidFill>
                          <a:schemeClr val="bg1"/>
                        </a:solidFill>
                        <a:latin typeface="Yu Gothic" panose="020B0400000000000000" pitchFamily="34" charset="-128"/>
                        <a:ea typeface="Yu Gothic" panose="020B0400000000000000" pitchFamily="34" charset="-128"/>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バール</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2680002470"/>
                  </a:ext>
                </a:extLst>
              </a:tr>
              <a:tr h="348086">
                <a:tc vMerge="1">
                  <a:txBody>
                    <a:bodyPr/>
                    <a:lstStyle/>
                    <a:p>
                      <a:pPr algn="ctr"/>
                      <a:endParaRPr kumimoji="1" lang="ja-JP" altLang="en-US" sz="1400" b="1" i="0">
                        <a:solidFill>
                          <a:schemeClr val="bg1"/>
                        </a:solidFill>
                        <a:latin typeface="Yu Gothic" panose="020B0400000000000000" pitchFamily="34" charset="-128"/>
                        <a:ea typeface="Yu Gothic" panose="020B0400000000000000" pitchFamily="34" charset="-128"/>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ジャッキ</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924232604"/>
                  </a:ext>
                </a:extLst>
              </a:tr>
              <a:tr h="348086">
                <a:tc vMerge="1">
                  <a:txBody>
                    <a:bodyPr/>
                    <a:lstStyle/>
                    <a:p>
                      <a:pPr algn="ctr"/>
                      <a:endParaRPr kumimoji="1" lang="ja-JP" altLang="en-US" sz="1400" b="1" i="0">
                        <a:solidFill>
                          <a:schemeClr val="bg1"/>
                        </a:solidFill>
                        <a:latin typeface="Yu Gothic" panose="020B0400000000000000" pitchFamily="34" charset="-128"/>
                        <a:ea typeface="Yu Gothic" panose="020B0400000000000000" pitchFamily="34" charset="-128"/>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軍手</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2175420802"/>
                  </a:ext>
                </a:extLst>
              </a:tr>
              <a:tr h="348086">
                <a:tc rowSpan="6">
                  <a:txBody>
                    <a:bodyPr/>
                    <a:lstStyle/>
                    <a:p>
                      <a:pPr marL="0" algn="ctr" defTabSz="914400" rtl="0" eaLnBrk="1" latinLnBrk="0" hangingPunct="1"/>
                      <a:r>
                        <a:rPr kumimoji="1" lang="ja-JP" altLang="en-US" sz="1200" b="1" i="0" kern="1200">
                          <a:solidFill>
                            <a:schemeClr val="bg1"/>
                          </a:solidFill>
                          <a:latin typeface="Montserrat SemiBold" pitchFamily="2" charset="0"/>
                          <a:ea typeface="Yu Gothic" panose="020B0400000000000000" pitchFamily="34" charset="-128"/>
                          <a:cs typeface="+mn-cs"/>
                        </a:rPr>
                        <a:t>救護</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a:solidFill>
                            <a:schemeClr val="tx1">
                              <a:lumMod val="75000"/>
                              <a:lumOff val="25000"/>
                            </a:schemeClr>
                          </a:solidFill>
                          <a:latin typeface="Montserrat SemiBold" pitchFamily="2" charset="0"/>
                          <a:ea typeface="Yu Gothic" panose="020B0400000000000000" pitchFamily="34" charset="-128"/>
                        </a:rPr>
                        <a:t>災害組織用救急箱</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193325611"/>
                  </a:ext>
                </a:extLst>
              </a:tr>
              <a:tr h="348086">
                <a:tc vMerge="1">
                  <a:txBody>
                    <a:bodyPr/>
                    <a:lstStyle/>
                    <a:p>
                      <a:pPr marL="0" algn="ctr" defTabSz="914400" rtl="0" eaLnBrk="1" latinLnBrk="0" hangingPunct="1"/>
                      <a:endParaRPr kumimoji="1" lang="ja-JP" altLang="en-US" sz="1400" b="1" i="0" kern="1200">
                        <a:solidFill>
                          <a:schemeClr val="bg1"/>
                        </a:solidFill>
                        <a:latin typeface="Yu Gothic" panose="020B0400000000000000" pitchFamily="34" charset="-128"/>
                        <a:ea typeface="Yu Gothic" panose="020B0400000000000000" pitchFamily="34" charset="-128"/>
                        <a:cs typeface="+mn-cs"/>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7638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a:solidFill>
                            <a:schemeClr val="tx1">
                              <a:lumMod val="75000"/>
                              <a:lumOff val="25000"/>
                            </a:schemeClr>
                          </a:solidFill>
                          <a:latin typeface="Montserrat SemiBold" pitchFamily="2" charset="0"/>
                          <a:ea typeface="Yu Gothic" panose="020B0400000000000000" pitchFamily="34" charset="-128"/>
                        </a:rPr>
                        <a:t>ストレッチャー</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502796739"/>
                  </a:ext>
                </a:extLst>
              </a:tr>
              <a:tr h="348086">
                <a:tc vMerge="1">
                  <a:txBody>
                    <a:bodyPr/>
                    <a:lstStyle/>
                    <a:p>
                      <a:pPr marL="0" algn="ctr" defTabSz="914400" rtl="0" eaLnBrk="1" latinLnBrk="0" hangingPunct="1"/>
                      <a:endParaRPr kumimoji="1" lang="ja-JP" altLang="en-US" sz="1400" b="1" i="0" kern="1200">
                        <a:solidFill>
                          <a:schemeClr val="bg1"/>
                        </a:solidFill>
                        <a:latin typeface="Yu Gothic" panose="020B0400000000000000" pitchFamily="34" charset="-128"/>
                        <a:ea typeface="Yu Gothic" panose="020B0400000000000000" pitchFamily="34" charset="-128"/>
                        <a:cs typeface="+mn-cs"/>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カイロ</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714704001"/>
                  </a:ext>
                </a:extLst>
              </a:tr>
              <a:tr h="348086">
                <a:tc vMerge="1">
                  <a:txBody>
                    <a:bodyPr/>
                    <a:lstStyle/>
                    <a:p>
                      <a:pPr algn="ctr"/>
                      <a:endParaRPr kumimoji="1" lang="ja-JP" altLang="en-US" sz="1400" b="1" i="0">
                        <a:solidFill>
                          <a:schemeClr val="bg1"/>
                        </a:solidFill>
                        <a:latin typeface="Yu Gothic" panose="020B0400000000000000" pitchFamily="34" charset="-128"/>
                        <a:ea typeface="Yu Gothic" panose="020B0400000000000000" pitchFamily="34" charset="-128"/>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アルミシート</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818159310"/>
                  </a:ext>
                </a:extLst>
              </a:tr>
              <a:tr h="348086">
                <a:tc vMerge="1">
                  <a:txBody>
                    <a:bodyPr/>
                    <a:lstStyle/>
                    <a:p>
                      <a:pPr algn="ctr"/>
                      <a:endParaRPr kumimoji="1" lang="ja-JP" altLang="en-US" sz="1400" b="1" i="0">
                        <a:solidFill>
                          <a:schemeClr val="bg1"/>
                        </a:solidFill>
                        <a:latin typeface="Yu Gothic" panose="020B0400000000000000" pitchFamily="34" charset="-128"/>
                        <a:ea typeface="Yu Gothic" panose="020B0400000000000000" pitchFamily="34" charset="-128"/>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毛布</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224650637"/>
                  </a:ext>
                </a:extLst>
              </a:tr>
              <a:tr h="348086">
                <a:tc vMerge="1">
                  <a:txBody>
                    <a:bodyPr/>
                    <a:lstStyle/>
                    <a:p>
                      <a:pPr algn="ctr"/>
                      <a:endParaRPr kumimoji="1" lang="ja-JP" altLang="en-US" sz="1400" b="1" i="0">
                        <a:solidFill>
                          <a:schemeClr val="bg1"/>
                        </a:solidFill>
                        <a:latin typeface="Yu Gothic" panose="020B0400000000000000" pitchFamily="34" charset="-128"/>
                        <a:ea typeface="Yu Gothic" panose="020B0400000000000000" pitchFamily="34" charset="-128"/>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経口補水液</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137242585"/>
                  </a:ext>
                </a:extLst>
              </a:tr>
              <a:tr h="348086">
                <a:tc rowSpan="5">
                  <a:txBody>
                    <a:bodyPr/>
                    <a:lstStyle/>
                    <a:p>
                      <a:pPr algn="ctr"/>
                      <a:r>
                        <a:rPr kumimoji="1" lang="ja-JP" altLang="en-US" sz="1200" b="1" i="0">
                          <a:solidFill>
                            <a:schemeClr val="bg1"/>
                          </a:solidFill>
                          <a:latin typeface="Montserrat SemiBold" pitchFamily="2" charset="0"/>
                          <a:ea typeface="Yu Gothic" panose="020B0400000000000000" pitchFamily="34" charset="-128"/>
                        </a:rPr>
                        <a:t>食料</a:t>
                      </a: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水</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2983853515"/>
                  </a:ext>
                </a:extLst>
              </a:tr>
              <a:tr h="348086">
                <a:tc vMerge="1">
                  <a:txBody>
                    <a:bodyPr/>
                    <a:lstStyle/>
                    <a:p>
                      <a:pPr algn="ctr"/>
                      <a:endParaRPr kumimoji="1" lang="ja-JP" altLang="en-US" sz="1400" b="1" i="0">
                        <a:solidFill>
                          <a:schemeClr val="bg1"/>
                        </a:solidFill>
                        <a:latin typeface="Yu Gothic" panose="020B0400000000000000" pitchFamily="34" charset="-128"/>
                        <a:ea typeface="Yu Gothic" panose="020B0400000000000000" pitchFamily="34" charset="-128"/>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缶詰パン</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596418915"/>
                  </a:ext>
                </a:extLst>
              </a:tr>
              <a:tr h="348086">
                <a:tc vMerge="1">
                  <a:txBody>
                    <a:bodyPr/>
                    <a:lstStyle/>
                    <a:p>
                      <a:pPr algn="ctr"/>
                      <a:endParaRPr kumimoji="1" lang="ja-JP" altLang="en-US" sz="1400" b="1" i="0">
                        <a:solidFill>
                          <a:schemeClr val="bg1"/>
                        </a:solidFill>
                        <a:latin typeface="Yu Gothic" panose="020B0400000000000000" pitchFamily="34" charset="-128"/>
                        <a:ea typeface="Yu Gothic" panose="020B0400000000000000" pitchFamily="34" charset="-128"/>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缶詰おかず</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140814459"/>
                  </a:ext>
                </a:extLst>
              </a:tr>
              <a:tr h="348086">
                <a:tc vMerge="1">
                  <a:txBody>
                    <a:bodyPr/>
                    <a:lstStyle/>
                    <a:p>
                      <a:pPr algn="ctr"/>
                      <a:endParaRPr kumimoji="1" lang="ja-JP" altLang="en-US" sz="1400" b="1" i="0">
                        <a:solidFill>
                          <a:schemeClr val="bg1"/>
                        </a:solidFill>
                        <a:latin typeface="Yu Gothic" panose="020B0400000000000000" pitchFamily="34" charset="-128"/>
                        <a:ea typeface="Yu Gothic" panose="020B0400000000000000" pitchFamily="34" charset="-128"/>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レトルト食品</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922413119"/>
                  </a:ext>
                </a:extLst>
              </a:tr>
              <a:tr h="348086">
                <a:tc vMerge="1">
                  <a:txBody>
                    <a:bodyPr/>
                    <a:lstStyle/>
                    <a:p>
                      <a:pPr algn="ctr"/>
                      <a:endParaRPr kumimoji="1" lang="ja-JP" altLang="en-US" sz="1400" b="1" i="0">
                        <a:solidFill>
                          <a:schemeClr val="bg1"/>
                        </a:solidFill>
                        <a:latin typeface="Yu Gothic" panose="020B0400000000000000" pitchFamily="34" charset="-128"/>
                        <a:ea typeface="Yu Gothic" panose="020B0400000000000000" pitchFamily="34" charset="-128"/>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紙皿・紙コップ</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062208456"/>
                  </a:ext>
                </a:extLst>
              </a:tr>
            </a:tbl>
          </a:graphicData>
        </a:graphic>
      </p:graphicFrame>
      <p:graphicFrame>
        <p:nvGraphicFramePr>
          <p:cNvPr id="13" name="表 12">
            <a:extLst>
              <a:ext uri="{FF2B5EF4-FFF2-40B4-BE49-F238E27FC236}">
                <a16:creationId xmlns:a16="http://schemas.microsoft.com/office/drawing/2014/main" id="{40386EBF-F9E5-011C-C456-BEB0A775926A}"/>
              </a:ext>
            </a:extLst>
          </p:cNvPr>
          <p:cNvGraphicFramePr>
            <a:graphicFrameLocks noGrp="1"/>
          </p:cNvGraphicFramePr>
          <p:nvPr>
            <p:extLst>
              <p:ext uri="{D42A27DB-BD31-4B8C-83A1-F6EECF244321}">
                <p14:modId xmlns:p14="http://schemas.microsoft.com/office/powerpoint/2010/main" val="4235482914"/>
              </p:ext>
            </p:extLst>
          </p:nvPr>
        </p:nvGraphicFramePr>
        <p:xfrm>
          <a:off x="8221088" y="1160461"/>
          <a:ext cx="3528000" cy="5221290"/>
        </p:xfrm>
        <a:graphic>
          <a:graphicData uri="http://schemas.openxmlformats.org/drawingml/2006/table">
            <a:tbl>
              <a:tblPr firstRow="1" bandRow="1">
                <a:tableStyleId>{5C22544A-7EE6-4342-B048-85BDC9FD1C3A}</a:tableStyleId>
              </a:tblPr>
              <a:tblGrid>
                <a:gridCol w="332454">
                  <a:extLst>
                    <a:ext uri="{9D8B030D-6E8A-4147-A177-3AD203B41FA5}">
                      <a16:colId xmlns:a16="http://schemas.microsoft.com/office/drawing/2014/main" val="1449655594"/>
                    </a:ext>
                  </a:extLst>
                </a:gridCol>
                <a:gridCol w="2769475">
                  <a:extLst>
                    <a:ext uri="{9D8B030D-6E8A-4147-A177-3AD203B41FA5}">
                      <a16:colId xmlns:a16="http://schemas.microsoft.com/office/drawing/2014/main" val="3798456423"/>
                    </a:ext>
                  </a:extLst>
                </a:gridCol>
                <a:gridCol w="426071">
                  <a:extLst>
                    <a:ext uri="{9D8B030D-6E8A-4147-A177-3AD203B41FA5}">
                      <a16:colId xmlns:a16="http://schemas.microsoft.com/office/drawing/2014/main" val="1961959570"/>
                    </a:ext>
                  </a:extLst>
                </a:gridCol>
              </a:tblGrid>
              <a:tr h="348086">
                <a:tc rowSpan="4">
                  <a:txBody>
                    <a:bodyPr/>
                    <a:lstStyle/>
                    <a:p>
                      <a:pPr algn="ctr"/>
                      <a:r>
                        <a:rPr kumimoji="1" lang="ja-JP" altLang="en-US" sz="1200" b="1" i="0">
                          <a:solidFill>
                            <a:schemeClr val="bg1"/>
                          </a:solidFill>
                          <a:latin typeface="Montserrat SemiBold" pitchFamily="2" charset="0"/>
                          <a:ea typeface="Yu Gothic" panose="020B0400000000000000" pitchFamily="34" charset="-128"/>
                        </a:rPr>
                        <a:t>トイレ・浴場</a:t>
                      </a: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携帯トイレ</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704561284"/>
                  </a:ext>
                </a:extLst>
              </a:tr>
              <a:tr h="348086">
                <a:tc vMerge="1">
                  <a:txBody>
                    <a:bodyPr/>
                    <a:lstStyle/>
                    <a:p>
                      <a:pPr algn="ctr"/>
                      <a:endParaRPr kumimoji="1" lang="ja-JP" altLang="en-US" sz="1400" b="1" i="0">
                        <a:solidFill>
                          <a:schemeClr val="bg1"/>
                        </a:solidFill>
                        <a:latin typeface="Yu Gothic" panose="020B0400000000000000" pitchFamily="34" charset="-128"/>
                        <a:ea typeface="Yu Gothic" panose="020B0400000000000000" pitchFamily="34" charset="-128"/>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簡易トイレ</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2680002470"/>
                  </a:ext>
                </a:extLst>
              </a:tr>
              <a:tr h="348086">
                <a:tc vMerge="1">
                  <a:txBody>
                    <a:bodyPr/>
                    <a:lstStyle/>
                    <a:p>
                      <a:pPr algn="ctr"/>
                      <a:endParaRPr kumimoji="1" lang="ja-JP" altLang="en-US" sz="1400" b="1" i="0">
                        <a:solidFill>
                          <a:schemeClr val="bg1"/>
                        </a:solidFill>
                        <a:latin typeface="Yu Gothic" panose="020B0400000000000000" pitchFamily="34" charset="-128"/>
                        <a:ea typeface="Yu Gothic" panose="020B0400000000000000" pitchFamily="34" charset="-128"/>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お尻洗浄</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924232604"/>
                  </a:ext>
                </a:extLst>
              </a:tr>
              <a:tr h="348086">
                <a:tc vMerge="1">
                  <a:txBody>
                    <a:bodyPr/>
                    <a:lstStyle/>
                    <a:p>
                      <a:pPr algn="ctr"/>
                      <a:endParaRPr kumimoji="1" lang="ja-JP" altLang="en-US" sz="1400" b="1" i="0">
                        <a:solidFill>
                          <a:schemeClr val="bg1"/>
                        </a:solidFill>
                        <a:latin typeface="Yu Gothic" panose="020B0400000000000000" pitchFamily="34" charset="-128"/>
                        <a:ea typeface="Yu Gothic" panose="020B0400000000000000" pitchFamily="34" charset="-128"/>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簡易浴場</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2175420802"/>
                  </a:ext>
                </a:extLst>
              </a:tr>
              <a:tr h="348086">
                <a:tc rowSpan="4">
                  <a:txBody>
                    <a:bodyPr/>
                    <a:lstStyle/>
                    <a:p>
                      <a:pPr algn="ctr"/>
                      <a:r>
                        <a:rPr kumimoji="1" lang="ja-JP" altLang="en-US" sz="1200" b="1" i="0">
                          <a:solidFill>
                            <a:schemeClr val="bg1"/>
                          </a:solidFill>
                          <a:latin typeface="Montserrat SemiBold" pitchFamily="2" charset="0"/>
                          <a:ea typeface="Yu Gothic" panose="020B0400000000000000" pitchFamily="34" charset="-128"/>
                        </a:rPr>
                        <a:t>寝具</a:t>
                      </a: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寝袋</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193325611"/>
                  </a:ext>
                </a:extLst>
              </a:tr>
              <a:tr h="348086">
                <a:tc vMerge="1">
                  <a:txBody>
                    <a:bodyPr/>
                    <a:lstStyle/>
                    <a:p>
                      <a:pPr algn="ctr"/>
                      <a:endParaRPr kumimoji="1" lang="ja-JP" altLang="en-US" sz="1400" b="1" i="0">
                        <a:solidFill>
                          <a:schemeClr val="bg1"/>
                        </a:solidFill>
                        <a:latin typeface="Yu Gothic" panose="020B0400000000000000" pitchFamily="34" charset="-128"/>
                        <a:ea typeface="Yu Gothic" panose="020B0400000000000000" pitchFamily="34" charset="-128"/>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アウトドアベッド</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502796739"/>
                  </a:ext>
                </a:extLst>
              </a:tr>
              <a:tr h="348086">
                <a:tc vMerge="1">
                  <a:txBody>
                    <a:bodyPr/>
                    <a:lstStyle/>
                    <a:p>
                      <a:pPr algn="ctr"/>
                      <a:endParaRPr kumimoji="1" lang="ja-JP" altLang="en-US" sz="1400" b="1" i="0">
                        <a:solidFill>
                          <a:schemeClr val="bg1"/>
                        </a:solidFill>
                        <a:latin typeface="Yu Gothic" panose="020B0400000000000000" pitchFamily="34" charset="-128"/>
                        <a:ea typeface="Yu Gothic" panose="020B0400000000000000" pitchFamily="34" charset="-128"/>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エアーベッド</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714704001"/>
                  </a:ext>
                </a:extLst>
              </a:tr>
              <a:tr h="348086">
                <a:tc vMerge="1">
                  <a:txBody>
                    <a:bodyPr/>
                    <a:lstStyle/>
                    <a:p>
                      <a:pPr algn="ctr"/>
                      <a:endParaRPr kumimoji="1" lang="ja-JP" altLang="en-US" sz="1400" b="1" i="0">
                        <a:solidFill>
                          <a:schemeClr val="bg1"/>
                        </a:solidFill>
                        <a:latin typeface="Yu Gothic" panose="020B0400000000000000" pitchFamily="34" charset="-128"/>
                        <a:ea typeface="Yu Gothic" panose="020B0400000000000000" pitchFamily="34" charset="-128"/>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エアーマット</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818159310"/>
                  </a:ext>
                </a:extLst>
              </a:tr>
              <a:tr h="348086">
                <a:tc rowSpan="3">
                  <a:txBody>
                    <a:bodyPr/>
                    <a:lstStyle/>
                    <a:p>
                      <a:pPr algn="ctr"/>
                      <a:r>
                        <a:rPr kumimoji="1" lang="ja-JP" altLang="en-US" sz="1200" b="1" i="0">
                          <a:solidFill>
                            <a:schemeClr val="bg1"/>
                          </a:solidFill>
                          <a:latin typeface="Montserrat SemiBold" pitchFamily="2" charset="0"/>
                          <a:ea typeface="Yu Gothic" panose="020B0400000000000000" pitchFamily="34" charset="-128"/>
                        </a:rPr>
                        <a:t>電気</a:t>
                      </a: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a:solidFill>
                            <a:schemeClr val="tx1">
                              <a:lumMod val="75000"/>
                              <a:lumOff val="25000"/>
                            </a:schemeClr>
                          </a:solidFill>
                          <a:latin typeface="Montserrat SemiBold" pitchFamily="2" charset="0"/>
                          <a:ea typeface="Yu Gothic" panose="020B0400000000000000" pitchFamily="34" charset="-128"/>
                        </a:rPr>
                        <a:t>ランタン</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224650637"/>
                  </a:ext>
                </a:extLst>
              </a:tr>
              <a:tr h="348086">
                <a:tc vMerge="1">
                  <a:txBody>
                    <a:bodyPr/>
                    <a:lstStyle/>
                    <a:p>
                      <a:pPr algn="ctr"/>
                      <a:endParaRPr kumimoji="1" lang="ja-JP" altLang="en-US" sz="1400" b="1" i="0">
                        <a:solidFill>
                          <a:schemeClr val="bg1"/>
                        </a:solidFill>
                        <a:latin typeface="Yu Gothic" panose="020B0400000000000000" pitchFamily="34" charset="-128"/>
                        <a:ea typeface="Yu Gothic" panose="020B0400000000000000" pitchFamily="34" charset="-128"/>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a:solidFill>
                            <a:schemeClr val="tx1">
                              <a:lumMod val="75000"/>
                              <a:lumOff val="25000"/>
                            </a:schemeClr>
                          </a:solidFill>
                          <a:latin typeface="Montserrat SemiBold" pitchFamily="2" charset="0"/>
                          <a:ea typeface="Yu Gothic" panose="020B0400000000000000" pitchFamily="34" charset="-128"/>
                        </a:rPr>
                        <a:t>インバーターエンジンガス発電機</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137242585"/>
                  </a:ext>
                </a:extLst>
              </a:tr>
              <a:tr h="348086">
                <a:tc vMerge="1">
                  <a:txBody>
                    <a:bodyPr/>
                    <a:lstStyle/>
                    <a:p>
                      <a:pPr algn="ctr"/>
                      <a:endParaRPr kumimoji="1" lang="ja-JP" altLang="en-US" sz="1400" b="1" i="0">
                        <a:solidFill>
                          <a:schemeClr val="bg1"/>
                        </a:solidFill>
                        <a:latin typeface="Yu Gothic" panose="020B0400000000000000" pitchFamily="34" charset="-128"/>
                        <a:ea typeface="Yu Gothic" panose="020B0400000000000000" pitchFamily="34" charset="-128"/>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カセットボンベ</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2983853515"/>
                  </a:ext>
                </a:extLst>
              </a:tr>
              <a:tr h="348086">
                <a:tc rowSpan="4">
                  <a:txBody>
                    <a:bodyPr/>
                    <a:lstStyle/>
                    <a:p>
                      <a:pPr algn="ctr"/>
                      <a:r>
                        <a:rPr kumimoji="1" lang="ja-JP" altLang="en-US" sz="1200" b="1" i="0">
                          <a:solidFill>
                            <a:schemeClr val="bg1"/>
                          </a:solidFill>
                          <a:latin typeface="Montserrat SemiBold" pitchFamily="2" charset="0"/>
                          <a:ea typeface="Yu Gothic" panose="020B0400000000000000" pitchFamily="34" charset="-128"/>
                        </a:rPr>
                        <a:t>その他</a:t>
                      </a: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ロールポリ袋</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596418915"/>
                  </a:ext>
                </a:extLst>
              </a:tr>
              <a:tr h="348086">
                <a:tc vMerge="1">
                  <a:txBody>
                    <a:bodyPr/>
                    <a:lstStyle/>
                    <a:p>
                      <a:pPr algn="ctr"/>
                      <a:endParaRPr kumimoji="1" lang="ja-JP" altLang="en-US" sz="1400" b="1" i="0">
                        <a:solidFill>
                          <a:schemeClr val="bg1"/>
                        </a:solidFill>
                        <a:latin typeface="Yu Gothic" panose="020B0400000000000000" pitchFamily="34" charset="-128"/>
                        <a:ea typeface="Yu Gothic" panose="020B0400000000000000" pitchFamily="34" charset="-128"/>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カセットコンロ</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140814459"/>
                  </a:ext>
                </a:extLst>
              </a:tr>
              <a:tr h="348086">
                <a:tc vMerge="1">
                  <a:txBody>
                    <a:bodyPr/>
                    <a:lstStyle/>
                    <a:p>
                      <a:pPr algn="ctr"/>
                      <a:endParaRPr kumimoji="1" lang="ja-JP" altLang="en-US" sz="1400" b="1" i="0">
                        <a:solidFill>
                          <a:schemeClr val="bg1"/>
                        </a:solidFill>
                        <a:latin typeface="Yu Gothic" panose="020B0400000000000000" pitchFamily="34" charset="-128"/>
                        <a:ea typeface="Yu Gothic" panose="020B0400000000000000" pitchFamily="34" charset="-128"/>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パトロール用品</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922413119"/>
                  </a:ext>
                </a:extLst>
              </a:tr>
              <a:tr h="348086">
                <a:tc vMerge="1">
                  <a:txBody>
                    <a:bodyPr/>
                    <a:lstStyle/>
                    <a:p>
                      <a:pPr algn="ctr"/>
                      <a:endParaRPr kumimoji="1" lang="ja-JP" altLang="en-US" sz="1400" b="1" i="0">
                        <a:solidFill>
                          <a:schemeClr val="bg1"/>
                        </a:solidFill>
                        <a:latin typeface="Yu Gothic" panose="020B0400000000000000" pitchFamily="34" charset="-128"/>
                        <a:ea typeface="Yu Gothic" panose="020B0400000000000000" pitchFamily="34" charset="-128"/>
                      </a:endParaRPr>
                    </a:p>
                  </a:txBody>
                  <a:tcPr vert="eaVert" anchor="ctr">
                    <a:lnL w="12700"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7638D"/>
                    </a:solidFill>
                  </a:tcPr>
                </a:tc>
                <a:tc>
                  <a:txBody>
                    <a:bodyPr/>
                    <a:lstStyle/>
                    <a:p>
                      <a:r>
                        <a:rPr kumimoji="1" lang="ja-JP" altLang="en-US" sz="1200" b="1" i="0">
                          <a:solidFill>
                            <a:schemeClr val="tx1">
                              <a:lumMod val="75000"/>
                              <a:lumOff val="25000"/>
                            </a:schemeClr>
                          </a:solidFill>
                          <a:latin typeface="Montserrat SemiBold" pitchFamily="2" charset="0"/>
                          <a:ea typeface="Yu Gothic" panose="020B0400000000000000" pitchFamily="34" charset="-128"/>
                        </a:rPr>
                        <a:t>お薬手帳</a:t>
                      </a: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400" b="1" i="0">
                        <a:solidFill>
                          <a:schemeClr val="tx1">
                            <a:lumMod val="75000"/>
                            <a:lumOff val="25000"/>
                          </a:schemeClr>
                        </a:solidFill>
                        <a:latin typeface="Montserrat SemiBold" pitchFamily="2" charset="0"/>
                        <a:ea typeface="Yu Gothic" panose="020B0400000000000000" pitchFamily="34" charset="-128"/>
                      </a:endParaRPr>
                    </a:p>
                  </a:txBody>
                  <a:tcPr anchor="ctr">
                    <a:lnL w="12700" cap="flat" cmpd="sng" algn="ctr">
                      <a:solidFill>
                        <a:schemeClr val="bg1">
                          <a:lumMod val="95000"/>
                        </a:schemeClr>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062208456"/>
                  </a:ext>
                </a:extLst>
              </a:tr>
            </a:tbl>
          </a:graphicData>
        </a:graphic>
      </p:graphicFrame>
      <p:sp>
        <p:nvSpPr>
          <p:cNvPr id="3" name="角丸四角形 2">
            <a:extLst>
              <a:ext uri="{FF2B5EF4-FFF2-40B4-BE49-F238E27FC236}">
                <a16:creationId xmlns:a16="http://schemas.microsoft.com/office/drawing/2014/main" id="{F64B04AA-040D-1A10-F943-6A4F56967157}"/>
              </a:ext>
            </a:extLst>
          </p:cNvPr>
          <p:cNvSpPr/>
          <p:nvPr/>
        </p:nvSpPr>
        <p:spPr>
          <a:xfrm>
            <a:off x="7545544" y="1234207"/>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6" name="角丸四角形 5">
            <a:extLst>
              <a:ext uri="{FF2B5EF4-FFF2-40B4-BE49-F238E27FC236}">
                <a16:creationId xmlns:a16="http://schemas.microsoft.com/office/drawing/2014/main" id="{94FBA503-1CF8-2617-B915-32CD316F9653}"/>
              </a:ext>
            </a:extLst>
          </p:cNvPr>
          <p:cNvSpPr/>
          <p:nvPr/>
        </p:nvSpPr>
        <p:spPr>
          <a:xfrm>
            <a:off x="7545544" y="1581739"/>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8" name="角丸四角形 7">
            <a:extLst>
              <a:ext uri="{FF2B5EF4-FFF2-40B4-BE49-F238E27FC236}">
                <a16:creationId xmlns:a16="http://schemas.microsoft.com/office/drawing/2014/main" id="{B6A04B82-DBC6-B96D-1B91-A96242562CEA}"/>
              </a:ext>
            </a:extLst>
          </p:cNvPr>
          <p:cNvSpPr/>
          <p:nvPr/>
        </p:nvSpPr>
        <p:spPr>
          <a:xfrm>
            <a:off x="7545544" y="1929271"/>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9" name="角丸四角形 8">
            <a:extLst>
              <a:ext uri="{FF2B5EF4-FFF2-40B4-BE49-F238E27FC236}">
                <a16:creationId xmlns:a16="http://schemas.microsoft.com/office/drawing/2014/main" id="{B4DEF30B-7996-5E91-173D-85C8DBB64FCD}"/>
              </a:ext>
            </a:extLst>
          </p:cNvPr>
          <p:cNvSpPr/>
          <p:nvPr/>
        </p:nvSpPr>
        <p:spPr>
          <a:xfrm>
            <a:off x="7545544" y="2276803"/>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0" name="角丸四角形 9">
            <a:extLst>
              <a:ext uri="{FF2B5EF4-FFF2-40B4-BE49-F238E27FC236}">
                <a16:creationId xmlns:a16="http://schemas.microsoft.com/office/drawing/2014/main" id="{41C200AA-5F4D-0985-515E-9BFBC06EEACF}"/>
              </a:ext>
            </a:extLst>
          </p:cNvPr>
          <p:cNvSpPr/>
          <p:nvPr/>
        </p:nvSpPr>
        <p:spPr>
          <a:xfrm>
            <a:off x="7545544" y="2624335"/>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1" name="角丸四角形 10">
            <a:extLst>
              <a:ext uri="{FF2B5EF4-FFF2-40B4-BE49-F238E27FC236}">
                <a16:creationId xmlns:a16="http://schemas.microsoft.com/office/drawing/2014/main" id="{8F1C9695-2EC5-0C2C-2063-22C0EFC74924}"/>
              </a:ext>
            </a:extLst>
          </p:cNvPr>
          <p:cNvSpPr/>
          <p:nvPr/>
        </p:nvSpPr>
        <p:spPr>
          <a:xfrm>
            <a:off x="7545544" y="2971867"/>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4" name="角丸四角形 13">
            <a:extLst>
              <a:ext uri="{FF2B5EF4-FFF2-40B4-BE49-F238E27FC236}">
                <a16:creationId xmlns:a16="http://schemas.microsoft.com/office/drawing/2014/main" id="{A4B94081-E72A-8711-CFA2-F4646D07BC77}"/>
              </a:ext>
            </a:extLst>
          </p:cNvPr>
          <p:cNvSpPr/>
          <p:nvPr/>
        </p:nvSpPr>
        <p:spPr>
          <a:xfrm>
            <a:off x="7545544" y="3319399"/>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5" name="角丸四角形 14">
            <a:extLst>
              <a:ext uri="{FF2B5EF4-FFF2-40B4-BE49-F238E27FC236}">
                <a16:creationId xmlns:a16="http://schemas.microsoft.com/office/drawing/2014/main" id="{6935E07C-DEC2-8269-E3C2-F74258992373}"/>
              </a:ext>
            </a:extLst>
          </p:cNvPr>
          <p:cNvSpPr/>
          <p:nvPr/>
        </p:nvSpPr>
        <p:spPr>
          <a:xfrm>
            <a:off x="7545544" y="3666931"/>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6" name="角丸四角形 15">
            <a:extLst>
              <a:ext uri="{FF2B5EF4-FFF2-40B4-BE49-F238E27FC236}">
                <a16:creationId xmlns:a16="http://schemas.microsoft.com/office/drawing/2014/main" id="{8AFCC8C5-321F-18CE-61AC-9451A6438775}"/>
              </a:ext>
            </a:extLst>
          </p:cNvPr>
          <p:cNvSpPr/>
          <p:nvPr/>
        </p:nvSpPr>
        <p:spPr>
          <a:xfrm>
            <a:off x="7545544" y="4014463"/>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7" name="角丸四角形 16">
            <a:extLst>
              <a:ext uri="{FF2B5EF4-FFF2-40B4-BE49-F238E27FC236}">
                <a16:creationId xmlns:a16="http://schemas.microsoft.com/office/drawing/2014/main" id="{AA16C364-45EA-05CE-BA7C-20063DAEB29E}"/>
              </a:ext>
            </a:extLst>
          </p:cNvPr>
          <p:cNvSpPr/>
          <p:nvPr/>
        </p:nvSpPr>
        <p:spPr>
          <a:xfrm>
            <a:off x="7545544" y="4361995"/>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8" name="角丸四角形 17">
            <a:extLst>
              <a:ext uri="{FF2B5EF4-FFF2-40B4-BE49-F238E27FC236}">
                <a16:creationId xmlns:a16="http://schemas.microsoft.com/office/drawing/2014/main" id="{7FD804D4-39E5-7433-AD9B-AF4F94B095EC}"/>
              </a:ext>
            </a:extLst>
          </p:cNvPr>
          <p:cNvSpPr/>
          <p:nvPr/>
        </p:nvSpPr>
        <p:spPr>
          <a:xfrm>
            <a:off x="7545544" y="4709527"/>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9" name="角丸四角形 18">
            <a:extLst>
              <a:ext uri="{FF2B5EF4-FFF2-40B4-BE49-F238E27FC236}">
                <a16:creationId xmlns:a16="http://schemas.microsoft.com/office/drawing/2014/main" id="{14AFC534-E46C-A465-C02F-3E1D919BBCC3}"/>
              </a:ext>
            </a:extLst>
          </p:cNvPr>
          <p:cNvSpPr/>
          <p:nvPr/>
        </p:nvSpPr>
        <p:spPr>
          <a:xfrm>
            <a:off x="7545544" y="5057059"/>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0" name="角丸四角形 19">
            <a:extLst>
              <a:ext uri="{FF2B5EF4-FFF2-40B4-BE49-F238E27FC236}">
                <a16:creationId xmlns:a16="http://schemas.microsoft.com/office/drawing/2014/main" id="{2737011B-005E-A7FD-727B-88D1F17E25A1}"/>
              </a:ext>
            </a:extLst>
          </p:cNvPr>
          <p:cNvSpPr/>
          <p:nvPr/>
        </p:nvSpPr>
        <p:spPr>
          <a:xfrm>
            <a:off x="7545544" y="5404591"/>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1" name="角丸四角形 20">
            <a:extLst>
              <a:ext uri="{FF2B5EF4-FFF2-40B4-BE49-F238E27FC236}">
                <a16:creationId xmlns:a16="http://schemas.microsoft.com/office/drawing/2014/main" id="{569C9CC5-2960-9F47-9789-08BA31C02A57}"/>
              </a:ext>
            </a:extLst>
          </p:cNvPr>
          <p:cNvSpPr/>
          <p:nvPr/>
        </p:nvSpPr>
        <p:spPr>
          <a:xfrm>
            <a:off x="7545544" y="5752123"/>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2" name="角丸四角形 21">
            <a:extLst>
              <a:ext uri="{FF2B5EF4-FFF2-40B4-BE49-F238E27FC236}">
                <a16:creationId xmlns:a16="http://schemas.microsoft.com/office/drawing/2014/main" id="{801C1865-0E6E-9577-CD28-752B04D2E44F}"/>
              </a:ext>
            </a:extLst>
          </p:cNvPr>
          <p:cNvSpPr/>
          <p:nvPr/>
        </p:nvSpPr>
        <p:spPr>
          <a:xfrm>
            <a:off x="7545544" y="6099648"/>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3" name="角丸四角形 22">
            <a:extLst>
              <a:ext uri="{FF2B5EF4-FFF2-40B4-BE49-F238E27FC236}">
                <a16:creationId xmlns:a16="http://schemas.microsoft.com/office/drawing/2014/main" id="{38DC3E4F-4796-5BAA-799C-F9582D6C57A9}"/>
              </a:ext>
            </a:extLst>
          </p:cNvPr>
          <p:cNvSpPr/>
          <p:nvPr/>
        </p:nvSpPr>
        <p:spPr>
          <a:xfrm>
            <a:off x="11434638" y="1234207"/>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4" name="角丸四角形 23">
            <a:extLst>
              <a:ext uri="{FF2B5EF4-FFF2-40B4-BE49-F238E27FC236}">
                <a16:creationId xmlns:a16="http://schemas.microsoft.com/office/drawing/2014/main" id="{CB116BDB-772E-4579-C74F-A59E79AFBE9B}"/>
              </a:ext>
            </a:extLst>
          </p:cNvPr>
          <p:cNvSpPr/>
          <p:nvPr/>
        </p:nvSpPr>
        <p:spPr>
          <a:xfrm>
            <a:off x="11434638" y="1581739"/>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5" name="角丸四角形 24">
            <a:extLst>
              <a:ext uri="{FF2B5EF4-FFF2-40B4-BE49-F238E27FC236}">
                <a16:creationId xmlns:a16="http://schemas.microsoft.com/office/drawing/2014/main" id="{6FA6BDDB-537E-F285-4D0E-0B52FDCC7BED}"/>
              </a:ext>
            </a:extLst>
          </p:cNvPr>
          <p:cNvSpPr/>
          <p:nvPr/>
        </p:nvSpPr>
        <p:spPr>
          <a:xfrm>
            <a:off x="11434638" y="1929271"/>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6" name="角丸四角形 25">
            <a:extLst>
              <a:ext uri="{FF2B5EF4-FFF2-40B4-BE49-F238E27FC236}">
                <a16:creationId xmlns:a16="http://schemas.microsoft.com/office/drawing/2014/main" id="{04EDDDD7-0990-B210-0976-764E6FB5F4CD}"/>
              </a:ext>
            </a:extLst>
          </p:cNvPr>
          <p:cNvSpPr/>
          <p:nvPr/>
        </p:nvSpPr>
        <p:spPr>
          <a:xfrm>
            <a:off x="11434638" y="2276803"/>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7" name="角丸四角形 26">
            <a:extLst>
              <a:ext uri="{FF2B5EF4-FFF2-40B4-BE49-F238E27FC236}">
                <a16:creationId xmlns:a16="http://schemas.microsoft.com/office/drawing/2014/main" id="{D9A7CB66-632F-09D6-3450-C8A7D6E45A1B}"/>
              </a:ext>
            </a:extLst>
          </p:cNvPr>
          <p:cNvSpPr/>
          <p:nvPr/>
        </p:nvSpPr>
        <p:spPr>
          <a:xfrm>
            <a:off x="11434638" y="2624335"/>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8" name="角丸四角形 27">
            <a:extLst>
              <a:ext uri="{FF2B5EF4-FFF2-40B4-BE49-F238E27FC236}">
                <a16:creationId xmlns:a16="http://schemas.microsoft.com/office/drawing/2014/main" id="{0F0A3C8E-94D1-A5C5-9ED2-7EC337495228}"/>
              </a:ext>
            </a:extLst>
          </p:cNvPr>
          <p:cNvSpPr/>
          <p:nvPr/>
        </p:nvSpPr>
        <p:spPr>
          <a:xfrm>
            <a:off x="11434638" y="2971867"/>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9" name="角丸四角形 28">
            <a:extLst>
              <a:ext uri="{FF2B5EF4-FFF2-40B4-BE49-F238E27FC236}">
                <a16:creationId xmlns:a16="http://schemas.microsoft.com/office/drawing/2014/main" id="{179E27CE-517C-7977-A1AF-F23FE334C394}"/>
              </a:ext>
            </a:extLst>
          </p:cNvPr>
          <p:cNvSpPr/>
          <p:nvPr/>
        </p:nvSpPr>
        <p:spPr>
          <a:xfrm>
            <a:off x="11434638" y="3319399"/>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0" name="角丸四角形 29">
            <a:extLst>
              <a:ext uri="{FF2B5EF4-FFF2-40B4-BE49-F238E27FC236}">
                <a16:creationId xmlns:a16="http://schemas.microsoft.com/office/drawing/2014/main" id="{701B5480-8EFC-4CA2-1BA8-BABD1AC49FA1}"/>
              </a:ext>
            </a:extLst>
          </p:cNvPr>
          <p:cNvSpPr/>
          <p:nvPr/>
        </p:nvSpPr>
        <p:spPr>
          <a:xfrm>
            <a:off x="11434638" y="3666931"/>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1" name="角丸四角形 30">
            <a:extLst>
              <a:ext uri="{FF2B5EF4-FFF2-40B4-BE49-F238E27FC236}">
                <a16:creationId xmlns:a16="http://schemas.microsoft.com/office/drawing/2014/main" id="{68534B4A-AAF9-8A3D-0718-9146F9E7FDF5}"/>
              </a:ext>
            </a:extLst>
          </p:cNvPr>
          <p:cNvSpPr/>
          <p:nvPr/>
        </p:nvSpPr>
        <p:spPr>
          <a:xfrm>
            <a:off x="11434638" y="4014463"/>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2" name="角丸四角形 31">
            <a:extLst>
              <a:ext uri="{FF2B5EF4-FFF2-40B4-BE49-F238E27FC236}">
                <a16:creationId xmlns:a16="http://schemas.microsoft.com/office/drawing/2014/main" id="{93B1AAC2-9C5F-B443-0425-F1EDDBFD74FB}"/>
              </a:ext>
            </a:extLst>
          </p:cNvPr>
          <p:cNvSpPr/>
          <p:nvPr/>
        </p:nvSpPr>
        <p:spPr>
          <a:xfrm>
            <a:off x="11434638" y="4361995"/>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3" name="角丸四角形 32">
            <a:extLst>
              <a:ext uri="{FF2B5EF4-FFF2-40B4-BE49-F238E27FC236}">
                <a16:creationId xmlns:a16="http://schemas.microsoft.com/office/drawing/2014/main" id="{1DFA9736-F366-2A35-E78D-F9A25715008B}"/>
              </a:ext>
            </a:extLst>
          </p:cNvPr>
          <p:cNvSpPr/>
          <p:nvPr/>
        </p:nvSpPr>
        <p:spPr>
          <a:xfrm>
            <a:off x="11434638" y="4709527"/>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4" name="角丸四角形 33">
            <a:extLst>
              <a:ext uri="{FF2B5EF4-FFF2-40B4-BE49-F238E27FC236}">
                <a16:creationId xmlns:a16="http://schemas.microsoft.com/office/drawing/2014/main" id="{024F4934-0A7B-9B0E-2646-4BFC302EECE5}"/>
              </a:ext>
            </a:extLst>
          </p:cNvPr>
          <p:cNvSpPr/>
          <p:nvPr/>
        </p:nvSpPr>
        <p:spPr>
          <a:xfrm>
            <a:off x="11434638" y="5057059"/>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5" name="角丸四角形 34">
            <a:extLst>
              <a:ext uri="{FF2B5EF4-FFF2-40B4-BE49-F238E27FC236}">
                <a16:creationId xmlns:a16="http://schemas.microsoft.com/office/drawing/2014/main" id="{C9654893-0389-982A-0A64-CA315B68B195}"/>
              </a:ext>
            </a:extLst>
          </p:cNvPr>
          <p:cNvSpPr/>
          <p:nvPr/>
        </p:nvSpPr>
        <p:spPr>
          <a:xfrm>
            <a:off x="11434638" y="5404591"/>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6" name="角丸四角形 35">
            <a:extLst>
              <a:ext uri="{FF2B5EF4-FFF2-40B4-BE49-F238E27FC236}">
                <a16:creationId xmlns:a16="http://schemas.microsoft.com/office/drawing/2014/main" id="{00985581-AEEA-510F-DC42-AB310AF07FEF}"/>
              </a:ext>
            </a:extLst>
          </p:cNvPr>
          <p:cNvSpPr/>
          <p:nvPr/>
        </p:nvSpPr>
        <p:spPr>
          <a:xfrm>
            <a:off x="11434638" y="5752123"/>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7" name="角丸四角形 36">
            <a:extLst>
              <a:ext uri="{FF2B5EF4-FFF2-40B4-BE49-F238E27FC236}">
                <a16:creationId xmlns:a16="http://schemas.microsoft.com/office/drawing/2014/main" id="{BF2A78B7-508C-7B3D-21D9-2325C61FD40F}"/>
              </a:ext>
            </a:extLst>
          </p:cNvPr>
          <p:cNvSpPr/>
          <p:nvPr/>
        </p:nvSpPr>
        <p:spPr>
          <a:xfrm>
            <a:off x="11434638" y="6099648"/>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8" name="角丸四角形 37">
            <a:extLst>
              <a:ext uri="{FF2B5EF4-FFF2-40B4-BE49-F238E27FC236}">
                <a16:creationId xmlns:a16="http://schemas.microsoft.com/office/drawing/2014/main" id="{A538FCE1-DD99-BEE9-2E05-E7A081CEA0F0}"/>
              </a:ext>
            </a:extLst>
          </p:cNvPr>
          <p:cNvSpPr/>
          <p:nvPr/>
        </p:nvSpPr>
        <p:spPr>
          <a:xfrm>
            <a:off x="3656451" y="1234207"/>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39" name="角丸四角形 38">
            <a:extLst>
              <a:ext uri="{FF2B5EF4-FFF2-40B4-BE49-F238E27FC236}">
                <a16:creationId xmlns:a16="http://schemas.microsoft.com/office/drawing/2014/main" id="{1C94746C-F702-5A72-4EC6-C44E18ABE9E6}"/>
              </a:ext>
            </a:extLst>
          </p:cNvPr>
          <p:cNvSpPr/>
          <p:nvPr/>
        </p:nvSpPr>
        <p:spPr>
          <a:xfrm>
            <a:off x="3656451" y="1581739"/>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40" name="角丸四角形 39">
            <a:extLst>
              <a:ext uri="{FF2B5EF4-FFF2-40B4-BE49-F238E27FC236}">
                <a16:creationId xmlns:a16="http://schemas.microsoft.com/office/drawing/2014/main" id="{2CDDDFC5-1BE8-F8C9-8137-66FBAB839611}"/>
              </a:ext>
            </a:extLst>
          </p:cNvPr>
          <p:cNvSpPr/>
          <p:nvPr/>
        </p:nvSpPr>
        <p:spPr>
          <a:xfrm>
            <a:off x="3656451" y="1929271"/>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41" name="角丸四角形 40">
            <a:extLst>
              <a:ext uri="{FF2B5EF4-FFF2-40B4-BE49-F238E27FC236}">
                <a16:creationId xmlns:a16="http://schemas.microsoft.com/office/drawing/2014/main" id="{006E9713-06B3-F950-E06E-AE6F463509CB}"/>
              </a:ext>
            </a:extLst>
          </p:cNvPr>
          <p:cNvSpPr/>
          <p:nvPr/>
        </p:nvSpPr>
        <p:spPr>
          <a:xfrm>
            <a:off x="3656451" y="2276803"/>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42" name="角丸四角形 41">
            <a:extLst>
              <a:ext uri="{FF2B5EF4-FFF2-40B4-BE49-F238E27FC236}">
                <a16:creationId xmlns:a16="http://schemas.microsoft.com/office/drawing/2014/main" id="{293DF027-0107-955B-4C09-8DDE99AF9B70}"/>
              </a:ext>
            </a:extLst>
          </p:cNvPr>
          <p:cNvSpPr/>
          <p:nvPr/>
        </p:nvSpPr>
        <p:spPr>
          <a:xfrm>
            <a:off x="3656451" y="2624335"/>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43" name="角丸四角形 42">
            <a:extLst>
              <a:ext uri="{FF2B5EF4-FFF2-40B4-BE49-F238E27FC236}">
                <a16:creationId xmlns:a16="http://schemas.microsoft.com/office/drawing/2014/main" id="{03916826-37F7-1730-6D80-D77A2FD0DE93}"/>
              </a:ext>
            </a:extLst>
          </p:cNvPr>
          <p:cNvSpPr/>
          <p:nvPr/>
        </p:nvSpPr>
        <p:spPr>
          <a:xfrm>
            <a:off x="3656451" y="2971867"/>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44" name="角丸四角形 43">
            <a:extLst>
              <a:ext uri="{FF2B5EF4-FFF2-40B4-BE49-F238E27FC236}">
                <a16:creationId xmlns:a16="http://schemas.microsoft.com/office/drawing/2014/main" id="{CCFBD256-CFDD-56B9-6B2C-696A7BBE95BB}"/>
              </a:ext>
            </a:extLst>
          </p:cNvPr>
          <p:cNvSpPr/>
          <p:nvPr/>
        </p:nvSpPr>
        <p:spPr>
          <a:xfrm>
            <a:off x="3656451" y="3319399"/>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45" name="角丸四角形 44">
            <a:extLst>
              <a:ext uri="{FF2B5EF4-FFF2-40B4-BE49-F238E27FC236}">
                <a16:creationId xmlns:a16="http://schemas.microsoft.com/office/drawing/2014/main" id="{D68CE4E3-825B-38B4-D9AF-A664FE66EE8E}"/>
              </a:ext>
            </a:extLst>
          </p:cNvPr>
          <p:cNvSpPr/>
          <p:nvPr/>
        </p:nvSpPr>
        <p:spPr>
          <a:xfrm>
            <a:off x="3656451" y="3666931"/>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46" name="角丸四角形 45">
            <a:extLst>
              <a:ext uri="{FF2B5EF4-FFF2-40B4-BE49-F238E27FC236}">
                <a16:creationId xmlns:a16="http://schemas.microsoft.com/office/drawing/2014/main" id="{59D01EBE-BA90-2EF8-0CD1-5F1E0996162D}"/>
              </a:ext>
            </a:extLst>
          </p:cNvPr>
          <p:cNvSpPr/>
          <p:nvPr/>
        </p:nvSpPr>
        <p:spPr>
          <a:xfrm>
            <a:off x="3656451" y="4014463"/>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47" name="角丸四角形 46">
            <a:extLst>
              <a:ext uri="{FF2B5EF4-FFF2-40B4-BE49-F238E27FC236}">
                <a16:creationId xmlns:a16="http://schemas.microsoft.com/office/drawing/2014/main" id="{8CDDCB78-1058-381F-2FBC-DC993F8C3B2B}"/>
              </a:ext>
            </a:extLst>
          </p:cNvPr>
          <p:cNvSpPr/>
          <p:nvPr/>
        </p:nvSpPr>
        <p:spPr>
          <a:xfrm>
            <a:off x="3656451" y="4361995"/>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48" name="角丸四角形 47">
            <a:extLst>
              <a:ext uri="{FF2B5EF4-FFF2-40B4-BE49-F238E27FC236}">
                <a16:creationId xmlns:a16="http://schemas.microsoft.com/office/drawing/2014/main" id="{642A284C-3A16-CA35-93AB-515756F12D62}"/>
              </a:ext>
            </a:extLst>
          </p:cNvPr>
          <p:cNvSpPr/>
          <p:nvPr/>
        </p:nvSpPr>
        <p:spPr>
          <a:xfrm>
            <a:off x="3656451" y="4709527"/>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49" name="角丸四角形 48">
            <a:extLst>
              <a:ext uri="{FF2B5EF4-FFF2-40B4-BE49-F238E27FC236}">
                <a16:creationId xmlns:a16="http://schemas.microsoft.com/office/drawing/2014/main" id="{607C5E61-72D8-DCCF-204E-503A5AEFC1F3}"/>
              </a:ext>
            </a:extLst>
          </p:cNvPr>
          <p:cNvSpPr/>
          <p:nvPr/>
        </p:nvSpPr>
        <p:spPr>
          <a:xfrm>
            <a:off x="3656451" y="5057059"/>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50" name="角丸四角形 49">
            <a:extLst>
              <a:ext uri="{FF2B5EF4-FFF2-40B4-BE49-F238E27FC236}">
                <a16:creationId xmlns:a16="http://schemas.microsoft.com/office/drawing/2014/main" id="{F573D1A6-F44B-0E6F-D108-3669D69BDC3C}"/>
              </a:ext>
            </a:extLst>
          </p:cNvPr>
          <p:cNvSpPr/>
          <p:nvPr/>
        </p:nvSpPr>
        <p:spPr>
          <a:xfrm>
            <a:off x="3656451" y="5404591"/>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51" name="角丸四角形 50">
            <a:extLst>
              <a:ext uri="{FF2B5EF4-FFF2-40B4-BE49-F238E27FC236}">
                <a16:creationId xmlns:a16="http://schemas.microsoft.com/office/drawing/2014/main" id="{38C0B852-F388-8272-389A-A3BECABBCA4E}"/>
              </a:ext>
            </a:extLst>
          </p:cNvPr>
          <p:cNvSpPr/>
          <p:nvPr/>
        </p:nvSpPr>
        <p:spPr>
          <a:xfrm>
            <a:off x="3656451" y="5752123"/>
            <a:ext cx="197767" cy="197767"/>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228732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93BF2C-CF66-A57A-5539-1469542B0975}"/>
              </a:ext>
            </a:extLst>
          </p:cNvPr>
          <p:cNvSpPr>
            <a:spLocks noGrp="1"/>
          </p:cNvSpPr>
          <p:nvPr>
            <p:ph type="title"/>
          </p:nvPr>
        </p:nvSpPr>
        <p:spPr/>
        <p:txBody>
          <a:bodyPr/>
          <a:lstStyle/>
          <a:p>
            <a:r>
              <a:rPr kumimoji="1" lang="ja-JP" altLang="en-US"/>
              <a:t>未チェック項目があったときの対応</a:t>
            </a:r>
          </a:p>
        </p:txBody>
      </p:sp>
      <p:sp>
        <p:nvSpPr>
          <p:cNvPr id="3" name="コンテンツ プレースホルダー 2">
            <a:extLst>
              <a:ext uri="{FF2B5EF4-FFF2-40B4-BE49-F238E27FC236}">
                <a16:creationId xmlns:a16="http://schemas.microsoft.com/office/drawing/2014/main" id="{147488C9-5585-506D-A4F9-3BD25C636AB6}"/>
              </a:ext>
            </a:extLst>
          </p:cNvPr>
          <p:cNvSpPr>
            <a:spLocks noGrp="1"/>
          </p:cNvSpPr>
          <p:nvPr>
            <p:ph idx="1"/>
          </p:nvPr>
        </p:nvSpPr>
        <p:spPr/>
        <p:txBody>
          <a:bodyPr>
            <a:normAutofit/>
          </a:bodyPr>
          <a:lstStyle/>
          <a:p>
            <a:r>
              <a:rPr lang="ja-JP" altLang="en-US"/>
              <a:t>チェックのつかなかった項目に対しては、下記の内容の実施・または改善を行いましょう。</a:t>
            </a:r>
            <a:endParaRPr lang="en-US" altLang="ja-JP" dirty="0"/>
          </a:p>
          <a:p>
            <a:r>
              <a:rPr lang="ja-JP" altLang="en-US"/>
              <a:t>定期的にチェックリストを見返し、十分な対策が講じられているかを確認してください。</a:t>
            </a:r>
            <a:endParaRPr lang="en-US" altLang="ja-JP" dirty="0"/>
          </a:p>
        </p:txBody>
      </p:sp>
      <p:sp>
        <p:nvSpPr>
          <p:cNvPr id="4" name="日付プレースホルダー 3">
            <a:extLst>
              <a:ext uri="{FF2B5EF4-FFF2-40B4-BE49-F238E27FC236}">
                <a16:creationId xmlns:a16="http://schemas.microsoft.com/office/drawing/2014/main" id="{6D6A6CD6-826B-3B3A-D93B-FB0C52B7E8FD}"/>
              </a:ext>
            </a:extLst>
          </p:cNvPr>
          <p:cNvSpPr>
            <a:spLocks noGrp="1"/>
          </p:cNvSpPr>
          <p:nvPr>
            <p:ph type="dt" sz="half" idx="10"/>
          </p:nvPr>
        </p:nvSpPr>
        <p:spPr/>
        <p:txBody>
          <a:bodyPr/>
          <a:lstStyle/>
          <a:p>
            <a:r>
              <a:rPr lang="en-US" altLang="ja-JP"/>
              <a:t>© Toyokumo</a:t>
            </a:r>
            <a:r>
              <a:rPr lang="ja-JP" altLang="en-US"/>
              <a:t>，</a:t>
            </a:r>
            <a:r>
              <a:rPr lang="en-US" altLang="ja-JP"/>
              <a:t>Inc.</a:t>
            </a:r>
            <a:endParaRPr lang="en-US" dirty="0"/>
          </a:p>
        </p:txBody>
      </p:sp>
      <p:sp>
        <p:nvSpPr>
          <p:cNvPr id="5" name="スライド番号プレースホルダー 4">
            <a:extLst>
              <a:ext uri="{FF2B5EF4-FFF2-40B4-BE49-F238E27FC236}">
                <a16:creationId xmlns:a16="http://schemas.microsoft.com/office/drawing/2014/main" id="{8EAC8191-9D13-6A04-AE9F-D774F5432403}"/>
              </a:ext>
            </a:extLst>
          </p:cNvPr>
          <p:cNvSpPr>
            <a:spLocks noGrp="1"/>
          </p:cNvSpPr>
          <p:nvPr>
            <p:ph type="sldNum" sz="quarter" idx="12"/>
          </p:nvPr>
        </p:nvSpPr>
        <p:spPr/>
        <p:txBody>
          <a:bodyPr/>
          <a:lstStyle/>
          <a:p>
            <a:fld id="{E310EA0D-2252-9045-A82C-BA460C3629D0}" type="slidenum">
              <a:rPr lang="ja-JP" altLang="en-US" smtClean="0"/>
              <a:pPr/>
              <a:t>11</a:t>
            </a:fld>
            <a:endParaRPr lang="ja-JP" altLang="en-US"/>
          </a:p>
        </p:txBody>
      </p:sp>
      <p:grpSp>
        <p:nvGrpSpPr>
          <p:cNvPr id="40" name="グループ化 39">
            <a:extLst>
              <a:ext uri="{FF2B5EF4-FFF2-40B4-BE49-F238E27FC236}">
                <a16:creationId xmlns:a16="http://schemas.microsoft.com/office/drawing/2014/main" id="{0182E56B-5979-372B-2562-43DB584EC977}"/>
              </a:ext>
            </a:extLst>
          </p:cNvPr>
          <p:cNvGrpSpPr/>
          <p:nvPr/>
        </p:nvGrpSpPr>
        <p:grpSpPr>
          <a:xfrm>
            <a:off x="459756" y="2211298"/>
            <a:ext cx="11272488" cy="4170452"/>
            <a:chOff x="459757" y="2211298"/>
            <a:chExt cx="11272488" cy="4170452"/>
          </a:xfrm>
        </p:grpSpPr>
        <p:sp>
          <p:nvSpPr>
            <p:cNvPr id="6" name="角丸四角形 5">
              <a:extLst>
                <a:ext uri="{FF2B5EF4-FFF2-40B4-BE49-F238E27FC236}">
                  <a16:creationId xmlns:a16="http://schemas.microsoft.com/office/drawing/2014/main" id="{000B1239-E503-12F4-4EAA-C6A4B17D816A}"/>
                </a:ext>
              </a:extLst>
            </p:cNvPr>
            <p:cNvSpPr/>
            <p:nvPr/>
          </p:nvSpPr>
          <p:spPr>
            <a:xfrm>
              <a:off x="459757" y="2211298"/>
              <a:ext cx="5544000" cy="828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224000" rtlCol="0" anchor="ctr"/>
            <a:lstStyle/>
            <a:p>
              <a:r>
                <a:rPr kumimoji="1" lang="ja-JP" altLang="en-US" sz="2000" b="1">
                  <a:solidFill>
                    <a:srgbClr val="37638D"/>
                  </a:solidFill>
                  <a:latin typeface="Montserrat SemiBold" pitchFamily="2" charset="0"/>
                  <a:ea typeface="Yu Gothic" panose="020B0400000000000000" pitchFamily="34" charset="-128"/>
                </a:rPr>
                <a:t>災害時の対応マニュアル整備</a:t>
              </a:r>
            </a:p>
          </p:txBody>
        </p:sp>
        <p:sp>
          <p:nvSpPr>
            <p:cNvPr id="7" name="角丸四角形 6">
              <a:extLst>
                <a:ext uri="{FF2B5EF4-FFF2-40B4-BE49-F238E27FC236}">
                  <a16:creationId xmlns:a16="http://schemas.microsoft.com/office/drawing/2014/main" id="{5A39A8C4-5B22-77AE-34CF-3CC18E2A758C}"/>
                </a:ext>
              </a:extLst>
            </p:cNvPr>
            <p:cNvSpPr/>
            <p:nvPr/>
          </p:nvSpPr>
          <p:spPr>
            <a:xfrm>
              <a:off x="6188245" y="2211298"/>
              <a:ext cx="5544000" cy="828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224000" rtlCol="0" anchor="ctr"/>
            <a:lstStyle/>
            <a:p>
              <a:r>
                <a:rPr lang="ja-JP" altLang="en-US" sz="2000" b="1">
                  <a:solidFill>
                    <a:srgbClr val="37638D"/>
                  </a:solidFill>
                  <a:latin typeface="Montserrat SemiBold" pitchFamily="2" charset="0"/>
                  <a:ea typeface="Yu Gothic" panose="020B0400000000000000" pitchFamily="34" charset="-128"/>
                </a:rPr>
                <a:t>備蓄物資</a:t>
              </a:r>
              <a:r>
                <a:rPr kumimoji="1" lang="ja-JP" altLang="en-US" sz="2000" b="1">
                  <a:solidFill>
                    <a:srgbClr val="37638D"/>
                  </a:solidFill>
                  <a:latin typeface="Montserrat SemiBold" pitchFamily="2" charset="0"/>
                  <a:ea typeface="Yu Gothic" panose="020B0400000000000000" pitchFamily="34" charset="-128"/>
                </a:rPr>
                <a:t>の購入・準備</a:t>
              </a:r>
              <a:endParaRPr kumimoji="1" lang="en-US" altLang="ja-JP" sz="2000" b="1" dirty="0">
                <a:solidFill>
                  <a:srgbClr val="37638D"/>
                </a:solidFill>
                <a:latin typeface="Montserrat SemiBold" pitchFamily="2" charset="0"/>
                <a:ea typeface="Yu Gothic" panose="020B0400000000000000" pitchFamily="34" charset="-128"/>
              </a:endParaRPr>
            </a:p>
          </p:txBody>
        </p:sp>
        <p:sp>
          <p:nvSpPr>
            <p:cNvPr id="8" name="角丸四角形 7">
              <a:extLst>
                <a:ext uri="{FF2B5EF4-FFF2-40B4-BE49-F238E27FC236}">
                  <a16:creationId xmlns:a16="http://schemas.microsoft.com/office/drawing/2014/main" id="{BAFF53D5-7958-8179-4C25-BB585A87A639}"/>
                </a:ext>
              </a:extLst>
            </p:cNvPr>
            <p:cNvSpPr/>
            <p:nvPr/>
          </p:nvSpPr>
          <p:spPr>
            <a:xfrm>
              <a:off x="459757" y="3177059"/>
              <a:ext cx="5544000" cy="828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224000" rtlCol="0" anchor="ctr"/>
            <a:lstStyle/>
            <a:p>
              <a:r>
                <a:rPr kumimoji="1" lang="ja-JP" altLang="en-US" sz="2000" b="1">
                  <a:solidFill>
                    <a:srgbClr val="37638D"/>
                  </a:solidFill>
                  <a:latin typeface="Montserrat SemiBold" pitchFamily="2" charset="0"/>
                  <a:ea typeface="Yu Gothic" panose="020B0400000000000000" pitchFamily="34" charset="-128"/>
                </a:rPr>
                <a:t>非常用水・食料などの管理</a:t>
              </a:r>
              <a:endParaRPr kumimoji="1" lang="en-US" altLang="ja-JP" sz="2000" b="1" dirty="0">
                <a:solidFill>
                  <a:srgbClr val="37638D"/>
                </a:solidFill>
                <a:latin typeface="Montserrat SemiBold" pitchFamily="2" charset="0"/>
                <a:ea typeface="Yu Gothic" panose="020B0400000000000000" pitchFamily="34" charset="-128"/>
              </a:endParaRPr>
            </a:p>
          </p:txBody>
        </p:sp>
        <p:sp>
          <p:nvSpPr>
            <p:cNvPr id="9" name="角丸四角形 8">
              <a:extLst>
                <a:ext uri="{FF2B5EF4-FFF2-40B4-BE49-F238E27FC236}">
                  <a16:creationId xmlns:a16="http://schemas.microsoft.com/office/drawing/2014/main" id="{DC7B2406-2DD4-4700-08E6-CB47CE437252}"/>
                </a:ext>
              </a:extLst>
            </p:cNvPr>
            <p:cNvSpPr/>
            <p:nvPr/>
          </p:nvSpPr>
          <p:spPr>
            <a:xfrm>
              <a:off x="6188245" y="3183321"/>
              <a:ext cx="5544000" cy="828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224000" rtlCol="0" anchor="ctr"/>
            <a:lstStyle/>
            <a:p>
              <a:r>
                <a:rPr kumimoji="1" lang="ja-JP" altLang="en-US" sz="2000" b="1">
                  <a:solidFill>
                    <a:srgbClr val="37638D"/>
                  </a:solidFill>
                  <a:latin typeface="Montserrat SemiBold" pitchFamily="2" charset="0"/>
                  <a:ea typeface="Yu Gothic" panose="020B0400000000000000" pitchFamily="34" charset="-128"/>
                </a:rPr>
                <a:t>定期的な防災訓練・点検実施</a:t>
              </a:r>
              <a:endParaRPr kumimoji="1" lang="en-US" altLang="ja-JP" sz="2000" b="1" dirty="0">
                <a:solidFill>
                  <a:srgbClr val="37638D"/>
                </a:solidFill>
                <a:latin typeface="Montserrat SemiBold" pitchFamily="2" charset="0"/>
                <a:ea typeface="Yu Gothic" panose="020B0400000000000000" pitchFamily="34" charset="-128"/>
              </a:endParaRPr>
            </a:p>
          </p:txBody>
        </p:sp>
        <p:sp>
          <p:nvSpPr>
            <p:cNvPr id="10" name="角丸四角形 9">
              <a:extLst>
                <a:ext uri="{FF2B5EF4-FFF2-40B4-BE49-F238E27FC236}">
                  <a16:creationId xmlns:a16="http://schemas.microsoft.com/office/drawing/2014/main" id="{209F2E65-B60A-D847-6096-A9C2B9C3FB38}"/>
                </a:ext>
              </a:extLst>
            </p:cNvPr>
            <p:cNvSpPr/>
            <p:nvPr/>
          </p:nvSpPr>
          <p:spPr>
            <a:xfrm>
              <a:off x="459757" y="5114844"/>
              <a:ext cx="11255640" cy="1266906"/>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224000" tIns="216000" rtlCol="0" anchor="t" anchorCtr="0"/>
            <a:lstStyle/>
            <a:p>
              <a:r>
                <a:rPr lang="ja-JP" altLang="en-US" sz="2000" b="1">
                  <a:solidFill>
                    <a:srgbClr val="37638D"/>
                  </a:solidFill>
                  <a:latin typeface="Montserrat SemiBold" pitchFamily="2" charset="0"/>
                  <a:ea typeface="Yu Gothic" panose="020B0400000000000000" pitchFamily="34" charset="-128"/>
                </a:rPr>
                <a:t>事業継続計画</a:t>
              </a:r>
              <a:r>
                <a:rPr lang="ja-JP" altLang="en-US" sz="1600" b="1">
                  <a:solidFill>
                    <a:srgbClr val="37638D"/>
                  </a:solidFill>
                  <a:latin typeface="Montserrat SemiBold" pitchFamily="2" charset="0"/>
                  <a:ea typeface="Yu Gothic" panose="020B0400000000000000" pitchFamily="34" charset="-128"/>
                </a:rPr>
                <a:t>（</a:t>
              </a:r>
              <a:r>
                <a:rPr lang="en" altLang="ja-JP" sz="1600" b="1" dirty="0">
                  <a:solidFill>
                    <a:srgbClr val="37638D"/>
                  </a:solidFill>
                  <a:latin typeface="Montserrat SemiBold" pitchFamily="2" charset="0"/>
                  <a:ea typeface="Yu Gothic" panose="020B0400000000000000" pitchFamily="34" charset="-128"/>
                </a:rPr>
                <a:t>BCP</a:t>
              </a:r>
              <a:r>
                <a:rPr lang="ja-JP" altLang="en" sz="1600" b="1">
                  <a:solidFill>
                    <a:srgbClr val="37638D"/>
                  </a:solidFill>
                  <a:latin typeface="Montserrat SemiBold" pitchFamily="2" charset="0"/>
                  <a:ea typeface="Yu Gothic" panose="020B0400000000000000" pitchFamily="34" charset="-128"/>
                </a:rPr>
                <a:t>）</a:t>
              </a:r>
              <a:r>
                <a:rPr lang="ja-JP" altLang="en-US" sz="2000" b="1">
                  <a:solidFill>
                    <a:srgbClr val="37638D"/>
                  </a:solidFill>
                  <a:latin typeface="Montserrat SemiBold" pitchFamily="2" charset="0"/>
                  <a:ea typeface="Yu Gothic" panose="020B0400000000000000" pitchFamily="34" charset="-128"/>
                </a:rPr>
                <a:t>の策定・整備</a:t>
              </a:r>
            </a:p>
          </p:txBody>
        </p:sp>
        <p:sp>
          <p:nvSpPr>
            <p:cNvPr id="11" name="角丸四角形 10">
              <a:extLst>
                <a:ext uri="{FF2B5EF4-FFF2-40B4-BE49-F238E27FC236}">
                  <a16:creationId xmlns:a16="http://schemas.microsoft.com/office/drawing/2014/main" id="{8178B92E-6BE7-85B8-0492-6A721E9B7929}"/>
                </a:ext>
              </a:extLst>
            </p:cNvPr>
            <p:cNvSpPr/>
            <p:nvPr/>
          </p:nvSpPr>
          <p:spPr>
            <a:xfrm>
              <a:off x="6188245" y="4149083"/>
              <a:ext cx="5544000" cy="828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224000" rtlCol="0" anchor="ctr"/>
            <a:lstStyle/>
            <a:p>
              <a:r>
                <a:rPr kumimoji="1" lang="ja-JP" altLang="en-US" sz="2000" b="1">
                  <a:solidFill>
                    <a:srgbClr val="37638D"/>
                  </a:solidFill>
                  <a:latin typeface="Montserrat SemiBold" pitchFamily="2" charset="0"/>
                  <a:ea typeface="Yu Gothic" panose="020B0400000000000000" pitchFamily="34" charset="-128"/>
                </a:rPr>
                <a:t>安否確認システム導入の検討</a:t>
              </a:r>
              <a:endParaRPr kumimoji="1" lang="en-US" altLang="ja-JP" sz="2000" b="1" dirty="0">
                <a:solidFill>
                  <a:srgbClr val="37638D"/>
                </a:solidFill>
                <a:latin typeface="Montserrat SemiBold" pitchFamily="2" charset="0"/>
                <a:ea typeface="Yu Gothic" panose="020B0400000000000000" pitchFamily="34" charset="-128"/>
              </a:endParaRPr>
            </a:p>
          </p:txBody>
        </p:sp>
        <p:sp>
          <p:nvSpPr>
            <p:cNvPr id="12" name="角丸四角形 11">
              <a:extLst>
                <a:ext uri="{FF2B5EF4-FFF2-40B4-BE49-F238E27FC236}">
                  <a16:creationId xmlns:a16="http://schemas.microsoft.com/office/drawing/2014/main" id="{BA27FDB6-C1BA-802F-05FB-B94C1469AC21}"/>
                </a:ext>
              </a:extLst>
            </p:cNvPr>
            <p:cNvSpPr/>
            <p:nvPr/>
          </p:nvSpPr>
          <p:spPr>
            <a:xfrm>
              <a:off x="459757" y="4149517"/>
              <a:ext cx="5544000" cy="828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224000" rtlCol="0" anchor="ctr"/>
            <a:lstStyle/>
            <a:p>
              <a:r>
                <a:rPr kumimoji="1" lang="ja-JP" altLang="en-US" sz="2000" b="1">
                  <a:solidFill>
                    <a:srgbClr val="37638D"/>
                  </a:solidFill>
                  <a:latin typeface="Montserrat SemiBold" pitchFamily="2" charset="0"/>
                  <a:ea typeface="Yu Gothic" panose="020B0400000000000000" pitchFamily="34" charset="-128"/>
                </a:rPr>
                <a:t>家具や機器への耐震対策</a:t>
              </a:r>
              <a:endParaRPr kumimoji="1" lang="en-US" altLang="ja-JP" sz="2000" b="1" dirty="0">
                <a:solidFill>
                  <a:srgbClr val="37638D"/>
                </a:solidFill>
                <a:latin typeface="Montserrat SemiBold" pitchFamily="2" charset="0"/>
                <a:ea typeface="Yu Gothic" panose="020B0400000000000000" pitchFamily="34" charset="-128"/>
              </a:endParaRPr>
            </a:p>
          </p:txBody>
        </p:sp>
        <p:sp>
          <p:nvSpPr>
            <p:cNvPr id="13" name="角丸四角形 12">
              <a:extLst>
                <a:ext uri="{FF2B5EF4-FFF2-40B4-BE49-F238E27FC236}">
                  <a16:creationId xmlns:a16="http://schemas.microsoft.com/office/drawing/2014/main" id="{1C2D1F09-6262-B1EF-69C2-0453C82C8EF1}"/>
                </a:ext>
              </a:extLst>
            </p:cNvPr>
            <p:cNvSpPr/>
            <p:nvPr/>
          </p:nvSpPr>
          <p:spPr>
            <a:xfrm>
              <a:off x="1704742" y="5755351"/>
              <a:ext cx="3168000" cy="396977"/>
            </a:xfrm>
            <a:prstGeom prst="roundRect">
              <a:avLst>
                <a:gd name="adj" fmla="val 0"/>
              </a:avLst>
            </a:prstGeom>
            <a:solidFill>
              <a:schemeClr val="bg1"/>
            </a:solidFill>
            <a:ln w="222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75000"/>
                      <a:lumOff val="25000"/>
                    </a:schemeClr>
                  </a:solidFill>
                  <a:latin typeface="Montserrat SemiBold" pitchFamily="2" charset="0"/>
                  <a:ea typeface="Yu Gothic" panose="020B0400000000000000" pitchFamily="34" charset="-128"/>
                </a:rPr>
                <a:t>定期的なデータバックアップ</a:t>
              </a:r>
            </a:p>
          </p:txBody>
        </p:sp>
        <p:sp>
          <p:nvSpPr>
            <p:cNvPr id="14" name="角丸四角形 13">
              <a:extLst>
                <a:ext uri="{FF2B5EF4-FFF2-40B4-BE49-F238E27FC236}">
                  <a16:creationId xmlns:a16="http://schemas.microsoft.com/office/drawing/2014/main" id="{42A8C4BA-C2EB-97D6-F34C-F8332D1C68EE}"/>
                </a:ext>
              </a:extLst>
            </p:cNvPr>
            <p:cNvSpPr/>
            <p:nvPr/>
          </p:nvSpPr>
          <p:spPr>
            <a:xfrm>
              <a:off x="5058169" y="5755351"/>
              <a:ext cx="3168000" cy="396977"/>
            </a:xfrm>
            <a:prstGeom prst="roundRect">
              <a:avLst>
                <a:gd name="adj" fmla="val 0"/>
              </a:avLst>
            </a:prstGeom>
            <a:solidFill>
              <a:schemeClr val="bg1"/>
            </a:solidFill>
            <a:ln w="222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a:solidFill>
                    <a:schemeClr val="tx1">
                      <a:lumMod val="75000"/>
                      <a:lumOff val="25000"/>
                    </a:schemeClr>
                  </a:solidFill>
                  <a:latin typeface="Montserrat SemiBold" pitchFamily="2" charset="0"/>
                  <a:ea typeface="Yu Gothic" panose="020B0400000000000000" pitchFamily="34" charset="-128"/>
                </a:rPr>
                <a:t>業務システム復旧計画策定</a:t>
              </a:r>
            </a:p>
          </p:txBody>
        </p:sp>
        <p:sp>
          <p:nvSpPr>
            <p:cNvPr id="15" name="角丸四角形 14">
              <a:extLst>
                <a:ext uri="{FF2B5EF4-FFF2-40B4-BE49-F238E27FC236}">
                  <a16:creationId xmlns:a16="http://schemas.microsoft.com/office/drawing/2014/main" id="{4831032B-9B68-EC10-01D4-3E6CD8ADF85E}"/>
                </a:ext>
              </a:extLst>
            </p:cNvPr>
            <p:cNvSpPr/>
            <p:nvPr/>
          </p:nvSpPr>
          <p:spPr>
            <a:xfrm>
              <a:off x="8411596" y="5755351"/>
              <a:ext cx="3168000" cy="396977"/>
            </a:xfrm>
            <a:prstGeom prst="roundRect">
              <a:avLst>
                <a:gd name="adj" fmla="val 0"/>
              </a:avLst>
            </a:prstGeom>
            <a:solidFill>
              <a:schemeClr val="bg1"/>
            </a:solidFill>
            <a:ln w="22225">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400" b="1">
                  <a:solidFill>
                    <a:schemeClr val="tx1">
                      <a:lumMod val="75000"/>
                      <a:lumOff val="25000"/>
                    </a:schemeClr>
                  </a:solidFill>
                  <a:latin typeface="Montserrat SemiBold" pitchFamily="2" charset="0"/>
                  <a:ea typeface="Yu Gothic" panose="020B0400000000000000" pitchFamily="34" charset="-128"/>
                </a:rPr>
                <a:t>リモートワーク体制構築</a:t>
              </a:r>
            </a:p>
          </p:txBody>
        </p:sp>
        <p:pic>
          <p:nvPicPr>
            <p:cNvPr id="21" name="グラフィックス 20" descr="本 単色塗りつぶし">
              <a:extLst>
                <a:ext uri="{FF2B5EF4-FFF2-40B4-BE49-F238E27FC236}">
                  <a16:creationId xmlns:a16="http://schemas.microsoft.com/office/drawing/2014/main" id="{9055611F-5E7D-1D0D-D7D6-8BAC6BF092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8607" y="2281797"/>
              <a:ext cx="687003" cy="687003"/>
            </a:xfrm>
            <a:prstGeom prst="rect">
              <a:avLst/>
            </a:prstGeom>
          </p:spPr>
        </p:pic>
        <p:pic>
          <p:nvPicPr>
            <p:cNvPr id="25" name="グラフィックス 24">
              <a:extLst>
                <a:ext uri="{FF2B5EF4-FFF2-40B4-BE49-F238E27FC236}">
                  <a16:creationId xmlns:a16="http://schemas.microsoft.com/office/drawing/2014/main" id="{B484E456-C6CF-22CB-6A88-008B44247F88}"/>
                </a:ext>
              </a:extLst>
            </p:cNvPr>
            <p:cNvPicPr>
              <a:picLocks noChangeAspect="1"/>
            </p:cNvPicPr>
            <p:nvPr/>
          </p:nvPicPr>
          <p:blipFill>
            <a:blip r:embed="rId4" cstate="hq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414072" y="2314829"/>
              <a:ext cx="666182" cy="620937"/>
            </a:xfrm>
            <a:prstGeom prst="rect">
              <a:avLst/>
            </a:prstGeom>
          </p:spPr>
        </p:pic>
        <p:pic>
          <p:nvPicPr>
            <p:cNvPr id="27" name="グラフィックス 26" descr="ネットワーク図 単色塗りつぶし">
              <a:extLst>
                <a:ext uri="{FF2B5EF4-FFF2-40B4-BE49-F238E27FC236}">
                  <a16:creationId xmlns:a16="http://schemas.microsoft.com/office/drawing/2014/main" id="{AA074A7A-AF67-DCB0-0472-680E9E62B8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5400000">
              <a:off x="6403661" y="4219581"/>
              <a:ext cx="687003" cy="687003"/>
            </a:xfrm>
            <a:prstGeom prst="rect">
              <a:avLst/>
            </a:prstGeom>
          </p:spPr>
        </p:pic>
        <p:pic>
          <p:nvPicPr>
            <p:cNvPr id="29" name="グラフィックス 28">
              <a:extLst>
                <a:ext uri="{FF2B5EF4-FFF2-40B4-BE49-F238E27FC236}">
                  <a16:creationId xmlns:a16="http://schemas.microsoft.com/office/drawing/2014/main" id="{1E979B3A-25E3-41FF-9814-66FCF2F09163}"/>
                </a:ext>
              </a:extLst>
            </p:cNvPr>
            <p:cNvPicPr>
              <a:picLocks noChangeAspect="1"/>
            </p:cNvPicPr>
            <p:nvPr/>
          </p:nvPicPr>
          <p:blipFill>
            <a:blip r:embed="rId8" cstate="hq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500374" y="3275070"/>
              <a:ext cx="493574" cy="638241"/>
            </a:xfrm>
            <a:prstGeom prst="rect">
              <a:avLst/>
            </a:prstGeom>
          </p:spPr>
        </p:pic>
        <p:pic>
          <p:nvPicPr>
            <p:cNvPr id="36" name="グラフィックス 35">
              <a:extLst>
                <a:ext uri="{FF2B5EF4-FFF2-40B4-BE49-F238E27FC236}">
                  <a16:creationId xmlns:a16="http://schemas.microsoft.com/office/drawing/2014/main" id="{553A5960-9B0A-0BBF-D88C-2B977DCA2388}"/>
                </a:ext>
              </a:extLst>
            </p:cNvPr>
            <p:cNvPicPr>
              <a:picLocks noChangeAspect="1"/>
            </p:cNvPicPr>
            <p:nvPr/>
          </p:nvPicPr>
          <p:blipFill>
            <a:blip r:embed="rId10" cstate="hqprint">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19791" y="3318743"/>
              <a:ext cx="544632" cy="544632"/>
            </a:xfrm>
            <a:prstGeom prst="rect">
              <a:avLst/>
            </a:prstGeom>
          </p:spPr>
        </p:pic>
        <p:pic>
          <p:nvPicPr>
            <p:cNvPr id="38" name="グラフィックス 37" descr="在宅勤務デスク 単色塗りつぶし">
              <a:extLst>
                <a:ext uri="{FF2B5EF4-FFF2-40B4-BE49-F238E27FC236}">
                  <a16:creationId xmlns:a16="http://schemas.microsoft.com/office/drawing/2014/main" id="{557EB0BA-4CC8-1642-4906-652FF09472C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45963" y="4220016"/>
              <a:ext cx="687003" cy="687003"/>
            </a:xfrm>
            <a:prstGeom prst="rect">
              <a:avLst/>
            </a:prstGeom>
          </p:spPr>
        </p:pic>
        <p:pic>
          <p:nvPicPr>
            <p:cNvPr id="39" name="グラフィックス 38">
              <a:extLst>
                <a:ext uri="{FF2B5EF4-FFF2-40B4-BE49-F238E27FC236}">
                  <a16:creationId xmlns:a16="http://schemas.microsoft.com/office/drawing/2014/main" id="{FEAE3B23-C2C8-CBA2-2AA2-8989F050F8F2}"/>
                </a:ext>
              </a:extLst>
            </p:cNvPr>
            <p:cNvPicPr>
              <a:picLocks noChangeAspect="1"/>
            </p:cNvPicPr>
            <p:nvPr/>
          </p:nvPicPr>
          <p:blipFill>
            <a:blip r:embed="rId14" cstate="hqprint">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743211" y="5203872"/>
              <a:ext cx="692507" cy="692507"/>
            </a:xfrm>
            <a:prstGeom prst="rect">
              <a:avLst/>
            </a:prstGeom>
          </p:spPr>
        </p:pic>
      </p:grpSp>
    </p:spTree>
    <p:extLst>
      <p:ext uri="{BB962C8B-B14F-4D97-AF65-F5344CB8AC3E}">
        <p14:creationId xmlns:p14="http://schemas.microsoft.com/office/powerpoint/2010/main" val="614947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4B9DB8-DC73-C640-1956-2C47445A6DB9}"/>
              </a:ext>
            </a:extLst>
          </p:cNvPr>
          <p:cNvSpPr>
            <a:spLocks noGrp="1"/>
          </p:cNvSpPr>
          <p:nvPr>
            <p:ph type="title"/>
          </p:nvPr>
        </p:nvSpPr>
        <p:spPr/>
        <p:txBody>
          <a:bodyPr vert="horz" lIns="91440" tIns="72000" rIns="91440" bIns="45720" rtlCol="0" anchor="ctr">
            <a:normAutofit/>
          </a:bodyPr>
          <a:lstStyle/>
          <a:p>
            <a:r>
              <a:rPr lang="ja-JP" altLang="en-US"/>
              <a:t>安否確認サービス</a:t>
            </a:r>
            <a:r>
              <a:rPr lang="en-US" altLang="ja-JP" dirty="0"/>
              <a:t>2</a:t>
            </a:r>
            <a:r>
              <a:rPr lang="ja-JP" altLang="en-US"/>
              <a:t>のご紹介</a:t>
            </a:r>
          </a:p>
        </p:txBody>
      </p:sp>
      <p:sp>
        <p:nvSpPr>
          <p:cNvPr id="3" name="コンテンツ プレースホルダー 2">
            <a:extLst>
              <a:ext uri="{FF2B5EF4-FFF2-40B4-BE49-F238E27FC236}">
                <a16:creationId xmlns:a16="http://schemas.microsoft.com/office/drawing/2014/main" id="{8C063FAE-F760-7AAA-4B0D-C20472CEDD21}"/>
              </a:ext>
            </a:extLst>
          </p:cNvPr>
          <p:cNvSpPr>
            <a:spLocks noGrp="1"/>
          </p:cNvSpPr>
          <p:nvPr>
            <p:ph idx="1"/>
          </p:nvPr>
        </p:nvSpPr>
        <p:spPr/>
        <p:txBody>
          <a:bodyPr>
            <a:normAutofit/>
          </a:bodyPr>
          <a:lstStyle/>
          <a:p>
            <a:r>
              <a:rPr kumimoji="1" lang="ja-JP" altLang="en-US"/>
              <a:t>トヨクモの提供する「安否確認サービス</a:t>
            </a:r>
            <a:r>
              <a:rPr kumimoji="1" lang="en-US" altLang="ja-JP" dirty="0"/>
              <a:t>2</a:t>
            </a:r>
            <a:r>
              <a:rPr kumimoji="1" lang="ja-JP" altLang="en-US"/>
              <a:t>」は、災害情報と連携した自動メール送信や</a:t>
            </a:r>
            <a:endParaRPr kumimoji="1" lang="en-US" altLang="ja-JP" dirty="0"/>
          </a:p>
          <a:p>
            <a:r>
              <a:rPr lang="ja-JP" altLang="en-US"/>
              <a:t>回答数の自動集計、メッセージ機能など必要な機能のすべてに対応しています。</a:t>
            </a:r>
            <a:endParaRPr kumimoji="1" lang="ja-JP" altLang="en-US"/>
          </a:p>
        </p:txBody>
      </p:sp>
      <p:sp>
        <p:nvSpPr>
          <p:cNvPr id="4" name="日付プレースホルダー 3">
            <a:extLst>
              <a:ext uri="{FF2B5EF4-FFF2-40B4-BE49-F238E27FC236}">
                <a16:creationId xmlns:a16="http://schemas.microsoft.com/office/drawing/2014/main" id="{C590C3CB-0888-DEFD-DB3B-2EA9D718616D}"/>
              </a:ext>
            </a:extLst>
          </p:cNvPr>
          <p:cNvSpPr>
            <a:spLocks noGrp="1"/>
          </p:cNvSpPr>
          <p:nvPr>
            <p:ph type="dt" sz="half" idx="10"/>
          </p:nvPr>
        </p:nvSpPr>
        <p:spPr/>
        <p:txBody>
          <a:bodyPr/>
          <a:lstStyle/>
          <a:p>
            <a:r>
              <a:rPr lang="en-US" altLang="ja-JP"/>
              <a:t>© Toyokumo</a:t>
            </a:r>
            <a:r>
              <a:rPr lang="ja-JP" altLang="en-US"/>
              <a:t>，</a:t>
            </a:r>
            <a:r>
              <a:rPr lang="en-US" altLang="ja-JP"/>
              <a:t>Inc.</a:t>
            </a:r>
            <a:endParaRPr lang="en-US" dirty="0"/>
          </a:p>
        </p:txBody>
      </p:sp>
      <p:sp>
        <p:nvSpPr>
          <p:cNvPr id="5" name="スライド番号プレースホルダー 4">
            <a:extLst>
              <a:ext uri="{FF2B5EF4-FFF2-40B4-BE49-F238E27FC236}">
                <a16:creationId xmlns:a16="http://schemas.microsoft.com/office/drawing/2014/main" id="{C60B1B9F-3A3A-B9A4-07D3-FB0C2B02B178}"/>
              </a:ext>
            </a:extLst>
          </p:cNvPr>
          <p:cNvSpPr>
            <a:spLocks noGrp="1"/>
          </p:cNvSpPr>
          <p:nvPr>
            <p:ph type="sldNum" sz="quarter" idx="12"/>
          </p:nvPr>
        </p:nvSpPr>
        <p:spPr/>
        <p:txBody>
          <a:bodyPr/>
          <a:lstStyle/>
          <a:p>
            <a:fld id="{E310EA0D-2252-9045-A82C-BA460C3629D0}" type="slidenum">
              <a:rPr lang="ja-JP" altLang="en-US" smtClean="0"/>
              <a:pPr/>
              <a:t>12</a:t>
            </a:fld>
            <a:endParaRPr lang="ja-JP" altLang="en-US"/>
          </a:p>
        </p:txBody>
      </p:sp>
      <p:sp>
        <p:nvSpPr>
          <p:cNvPr id="7" name="角丸四角形 6">
            <a:extLst>
              <a:ext uri="{FF2B5EF4-FFF2-40B4-BE49-F238E27FC236}">
                <a16:creationId xmlns:a16="http://schemas.microsoft.com/office/drawing/2014/main" id="{ED7799FB-BADA-7E34-A215-938263756F7D}"/>
              </a:ext>
            </a:extLst>
          </p:cNvPr>
          <p:cNvSpPr/>
          <p:nvPr/>
        </p:nvSpPr>
        <p:spPr>
          <a:xfrm>
            <a:off x="459758" y="2205038"/>
            <a:ext cx="6139825" cy="1244543"/>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0" rtlCol="0" anchor="ctr"/>
          <a:lstStyle/>
          <a:p>
            <a:pPr>
              <a:spcBef>
                <a:spcPts val="300"/>
              </a:spcBef>
            </a:pPr>
            <a:r>
              <a:rPr kumimoji="1" lang="ja-JP" altLang="en-US" b="1">
                <a:solidFill>
                  <a:schemeClr val="tx1">
                    <a:lumMod val="75000"/>
                    <a:lumOff val="25000"/>
                  </a:schemeClr>
                </a:solidFill>
                <a:latin typeface="Montserrat SemiBold" pitchFamily="2" charset="0"/>
                <a:ea typeface="Yu Gothic" panose="020B0400000000000000" pitchFamily="34" charset="-128"/>
              </a:rPr>
              <a:t>気象庁の災害情報と連携し、</a:t>
            </a:r>
            <a:endParaRPr kumimoji="1" lang="en-US" altLang="ja-JP" b="1" dirty="0">
              <a:solidFill>
                <a:schemeClr val="tx1">
                  <a:lumMod val="75000"/>
                  <a:lumOff val="25000"/>
                </a:schemeClr>
              </a:solidFill>
              <a:latin typeface="Montserrat SemiBold" pitchFamily="2" charset="0"/>
              <a:ea typeface="Yu Gothic" panose="020B0400000000000000" pitchFamily="34" charset="-128"/>
            </a:endParaRPr>
          </a:p>
          <a:p>
            <a:pPr>
              <a:spcBef>
                <a:spcPts val="300"/>
              </a:spcBef>
            </a:pPr>
            <a:r>
              <a:rPr lang="ja-JP" altLang="en-US" sz="2200" b="1">
                <a:solidFill>
                  <a:srgbClr val="37638D"/>
                </a:solidFill>
                <a:latin typeface="Montserrat SemiBold" pitchFamily="2" charset="0"/>
                <a:ea typeface="Yu Gothic" panose="020B0400000000000000" pitchFamily="34" charset="-128"/>
              </a:rPr>
              <a:t>災害発生時にメールを自動送信</a:t>
            </a:r>
            <a:endParaRPr kumimoji="1" lang="ja-JP" altLang="en-US" sz="2200" b="1" dirty="0">
              <a:solidFill>
                <a:srgbClr val="37638D"/>
              </a:solidFill>
              <a:latin typeface="Montserrat SemiBold" pitchFamily="2" charset="0"/>
              <a:ea typeface="Yu Gothic" panose="020B0400000000000000" pitchFamily="34" charset="-128"/>
            </a:endParaRPr>
          </a:p>
        </p:txBody>
      </p:sp>
      <p:sp>
        <p:nvSpPr>
          <p:cNvPr id="8" name="角丸四角形 7">
            <a:extLst>
              <a:ext uri="{FF2B5EF4-FFF2-40B4-BE49-F238E27FC236}">
                <a16:creationId xmlns:a16="http://schemas.microsoft.com/office/drawing/2014/main" id="{E0D0D122-C68C-B194-0D1A-5711C1886F8A}"/>
              </a:ext>
            </a:extLst>
          </p:cNvPr>
          <p:cNvSpPr/>
          <p:nvPr/>
        </p:nvSpPr>
        <p:spPr>
          <a:xfrm>
            <a:off x="459758" y="3671123"/>
            <a:ext cx="6139825" cy="1244543"/>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0" rtlCol="0" anchor="ctr"/>
          <a:lstStyle/>
          <a:p>
            <a:pPr>
              <a:spcBef>
                <a:spcPts val="300"/>
              </a:spcBef>
            </a:pPr>
            <a:r>
              <a:rPr kumimoji="1" lang="ja-JP" altLang="en-US" b="1">
                <a:solidFill>
                  <a:schemeClr val="tx1">
                    <a:lumMod val="75000"/>
                    <a:lumOff val="25000"/>
                  </a:schemeClr>
                </a:solidFill>
                <a:latin typeface="Montserrat SemiBold" pitchFamily="2" charset="0"/>
                <a:ea typeface="Yu Gothic" panose="020B0400000000000000" pitchFamily="34" charset="-128"/>
              </a:rPr>
              <a:t>回答数を自動集計し、</a:t>
            </a:r>
            <a:endParaRPr kumimoji="1" lang="en-US" altLang="ja-JP" b="1" dirty="0">
              <a:solidFill>
                <a:schemeClr val="tx1">
                  <a:lumMod val="75000"/>
                  <a:lumOff val="25000"/>
                </a:schemeClr>
              </a:solidFill>
              <a:latin typeface="Montserrat SemiBold" pitchFamily="2" charset="0"/>
              <a:ea typeface="Yu Gothic" panose="020B0400000000000000" pitchFamily="34" charset="-128"/>
            </a:endParaRPr>
          </a:p>
          <a:p>
            <a:pPr>
              <a:spcBef>
                <a:spcPts val="300"/>
              </a:spcBef>
            </a:pPr>
            <a:r>
              <a:rPr lang="ja-JP" altLang="en-US" sz="2200" b="1">
                <a:solidFill>
                  <a:srgbClr val="37638D"/>
                </a:solidFill>
                <a:latin typeface="Montserrat SemiBold" pitchFamily="2" charset="0"/>
                <a:ea typeface="Yu Gothic" panose="020B0400000000000000" pitchFamily="34" charset="-128"/>
              </a:rPr>
              <a:t>各人の状況を簡単に把握可能</a:t>
            </a:r>
            <a:endParaRPr lang="ja-JP" altLang="en-US" sz="2200" b="1" dirty="0">
              <a:solidFill>
                <a:srgbClr val="37638D"/>
              </a:solidFill>
              <a:latin typeface="Montserrat SemiBold" pitchFamily="2" charset="0"/>
              <a:ea typeface="Yu Gothic" panose="020B0400000000000000" pitchFamily="34" charset="-128"/>
            </a:endParaRPr>
          </a:p>
        </p:txBody>
      </p:sp>
      <p:sp>
        <p:nvSpPr>
          <p:cNvPr id="9" name="角丸四角形 8">
            <a:extLst>
              <a:ext uri="{FF2B5EF4-FFF2-40B4-BE49-F238E27FC236}">
                <a16:creationId xmlns:a16="http://schemas.microsoft.com/office/drawing/2014/main" id="{9EE038C3-9FE8-A198-F327-9D63171CC0E4}"/>
              </a:ext>
            </a:extLst>
          </p:cNvPr>
          <p:cNvSpPr/>
          <p:nvPr/>
        </p:nvSpPr>
        <p:spPr>
          <a:xfrm>
            <a:off x="459758" y="5137207"/>
            <a:ext cx="6139825" cy="1244543"/>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0" rtlCol="0" anchor="ctr"/>
          <a:lstStyle/>
          <a:p>
            <a:pPr>
              <a:spcBef>
                <a:spcPts val="300"/>
              </a:spcBef>
            </a:pPr>
            <a:r>
              <a:rPr kumimoji="1" lang="ja-JP" altLang="en-US" b="1">
                <a:solidFill>
                  <a:schemeClr val="tx1">
                    <a:lumMod val="75000"/>
                    <a:lumOff val="25000"/>
                  </a:schemeClr>
                </a:solidFill>
                <a:latin typeface="Montserrat SemiBold" pitchFamily="2" charset="0"/>
                <a:ea typeface="Yu Gothic" panose="020B0400000000000000" pitchFamily="34" charset="-128"/>
              </a:rPr>
              <a:t>掲示板やメッセージ機能で</a:t>
            </a:r>
            <a:endParaRPr kumimoji="1" lang="en-US" altLang="ja-JP" b="1" dirty="0">
              <a:solidFill>
                <a:schemeClr val="tx1">
                  <a:lumMod val="75000"/>
                  <a:lumOff val="25000"/>
                </a:schemeClr>
              </a:solidFill>
              <a:latin typeface="Montserrat SemiBold" pitchFamily="2" charset="0"/>
              <a:ea typeface="Yu Gothic" panose="020B0400000000000000" pitchFamily="34" charset="-128"/>
            </a:endParaRPr>
          </a:p>
          <a:p>
            <a:pPr>
              <a:spcBef>
                <a:spcPts val="300"/>
              </a:spcBef>
            </a:pPr>
            <a:r>
              <a:rPr lang="ja-JP" altLang="en-US" sz="2200" b="1">
                <a:solidFill>
                  <a:srgbClr val="37638D"/>
                </a:solidFill>
                <a:latin typeface="Montserrat SemiBold" pitchFamily="2" charset="0"/>
                <a:ea typeface="Yu Gothic" panose="020B0400000000000000" pitchFamily="34" charset="-128"/>
              </a:rPr>
              <a:t>災害時もスムーズに連絡が可能</a:t>
            </a:r>
            <a:endParaRPr lang="ja-JP" altLang="en-US" sz="2200" b="1" dirty="0">
              <a:solidFill>
                <a:srgbClr val="37638D"/>
              </a:solidFill>
              <a:latin typeface="Montserrat SemiBold" pitchFamily="2" charset="0"/>
              <a:ea typeface="Yu Gothic" panose="020B0400000000000000" pitchFamily="34" charset="-128"/>
            </a:endParaRPr>
          </a:p>
        </p:txBody>
      </p:sp>
      <p:sp>
        <p:nvSpPr>
          <p:cNvPr id="11" name="角丸四角形 10">
            <a:extLst>
              <a:ext uri="{FF2B5EF4-FFF2-40B4-BE49-F238E27FC236}">
                <a16:creationId xmlns:a16="http://schemas.microsoft.com/office/drawing/2014/main" id="{EF8F8C11-9358-6FF9-ECD2-6EC5A3C761D9}"/>
              </a:ext>
            </a:extLst>
          </p:cNvPr>
          <p:cNvSpPr/>
          <p:nvPr/>
        </p:nvSpPr>
        <p:spPr>
          <a:xfrm>
            <a:off x="7225608" y="2212384"/>
            <a:ext cx="4523480" cy="1244543"/>
          </a:xfrm>
          <a:prstGeom prst="roundRect">
            <a:avLst>
              <a:gd name="adj" fmla="val 0"/>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accent2"/>
                </a:solidFill>
                <a:latin typeface="Montserrat SemiBold" pitchFamily="2" charset="0"/>
                <a:ea typeface="Yu Gothic" panose="020B0400000000000000" pitchFamily="34" charset="-128"/>
              </a:rPr>
              <a:t>休日や夜間の災害発生時も</a:t>
            </a:r>
            <a:endParaRPr lang="en-US" altLang="ja-JP" b="1" dirty="0">
              <a:solidFill>
                <a:schemeClr val="accent2"/>
              </a:solidFill>
              <a:latin typeface="Montserrat SemiBold" pitchFamily="2" charset="0"/>
              <a:ea typeface="Yu Gothic" panose="020B0400000000000000" pitchFamily="34" charset="-128"/>
            </a:endParaRPr>
          </a:p>
          <a:p>
            <a:pPr algn="ctr"/>
            <a:r>
              <a:rPr lang="ja-JP" altLang="en-US" b="1">
                <a:solidFill>
                  <a:schemeClr val="accent2"/>
                </a:solidFill>
                <a:latin typeface="Montserrat SemiBold" pitchFamily="2" charset="0"/>
                <a:ea typeface="Yu Gothic" panose="020B0400000000000000" pitchFamily="34" charset="-128"/>
              </a:rPr>
              <a:t>迅速に安否確認が可能に</a:t>
            </a:r>
          </a:p>
        </p:txBody>
      </p:sp>
      <p:sp>
        <p:nvSpPr>
          <p:cNvPr id="12" name="角丸四角形 11">
            <a:extLst>
              <a:ext uri="{FF2B5EF4-FFF2-40B4-BE49-F238E27FC236}">
                <a16:creationId xmlns:a16="http://schemas.microsoft.com/office/drawing/2014/main" id="{C7E01287-F967-C670-F2A8-54916A6E5A51}"/>
              </a:ext>
            </a:extLst>
          </p:cNvPr>
          <p:cNvSpPr/>
          <p:nvPr/>
        </p:nvSpPr>
        <p:spPr>
          <a:xfrm>
            <a:off x="7225608" y="3671122"/>
            <a:ext cx="4523480" cy="1244543"/>
          </a:xfrm>
          <a:prstGeom prst="roundRect">
            <a:avLst>
              <a:gd name="adj" fmla="val 0"/>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accent2"/>
                </a:solidFill>
                <a:latin typeface="Montserrat SemiBold" pitchFamily="2" charset="0"/>
                <a:ea typeface="Yu Gothic" panose="020B0400000000000000" pitchFamily="34" charset="-128"/>
              </a:rPr>
              <a:t>状況を瞬時に把握することで</a:t>
            </a:r>
            <a:endParaRPr lang="en-US" altLang="ja-JP" b="1" dirty="0">
              <a:solidFill>
                <a:schemeClr val="accent2"/>
              </a:solidFill>
              <a:latin typeface="Montserrat SemiBold" pitchFamily="2" charset="0"/>
              <a:ea typeface="Yu Gothic" panose="020B0400000000000000" pitchFamily="34" charset="-128"/>
            </a:endParaRPr>
          </a:p>
          <a:p>
            <a:pPr algn="ctr"/>
            <a:r>
              <a:rPr lang="ja-JP" altLang="en-US" b="1">
                <a:solidFill>
                  <a:schemeClr val="accent2"/>
                </a:solidFill>
                <a:latin typeface="Montserrat SemiBold" pitchFamily="2" charset="0"/>
                <a:ea typeface="Yu Gothic" panose="020B0400000000000000" pitchFamily="34" charset="-128"/>
              </a:rPr>
              <a:t>的確かつ迅速な指示出しが可能に</a:t>
            </a:r>
          </a:p>
        </p:txBody>
      </p:sp>
      <p:sp>
        <p:nvSpPr>
          <p:cNvPr id="13" name="角丸四角形 12">
            <a:extLst>
              <a:ext uri="{FF2B5EF4-FFF2-40B4-BE49-F238E27FC236}">
                <a16:creationId xmlns:a16="http://schemas.microsoft.com/office/drawing/2014/main" id="{6E1DDB33-CB8C-7033-826E-BFE08764F18C}"/>
              </a:ext>
            </a:extLst>
          </p:cNvPr>
          <p:cNvSpPr/>
          <p:nvPr/>
        </p:nvSpPr>
        <p:spPr>
          <a:xfrm>
            <a:off x="7225608" y="5137207"/>
            <a:ext cx="4523480" cy="1244543"/>
          </a:xfrm>
          <a:prstGeom prst="roundRect">
            <a:avLst>
              <a:gd name="adj" fmla="val 0"/>
            </a:avLst>
          </a:prstGeom>
          <a:solidFill>
            <a:schemeClr val="bg1"/>
          </a:solid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a:solidFill>
                  <a:schemeClr val="accent2"/>
                </a:solidFill>
                <a:latin typeface="Montserrat SemiBold" pitchFamily="2" charset="0"/>
                <a:ea typeface="Yu Gothic" panose="020B0400000000000000" pitchFamily="34" charset="-128"/>
              </a:rPr>
              <a:t>電話やメールが繋がらなくても</a:t>
            </a:r>
            <a:endParaRPr lang="en-US" altLang="ja-JP" b="1" dirty="0">
              <a:solidFill>
                <a:schemeClr val="accent2"/>
              </a:solidFill>
              <a:latin typeface="Montserrat SemiBold" pitchFamily="2" charset="0"/>
              <a:ea typeface="Yu Gothic" panose="020B0400000000000000" pitchFamily="34" charset="-128"/>
            </a:endParaRPr>
          </a:p>
          <a:p>
            <a:pPr algn="ctr"/>
            <a:r>
              <a:rPr lang="ja-JP" altLang="en-US" b="1">
                <a:solidFill>
                  <a:schemeClr val="accent2"/>
                </a:solidFill>
                <a:latin typeface="Montserrat SemiBold" pitchFamily="2" charset="0"/>
                <a:ea typeface="Yu Gothic" panose="020B0400000000000000" pitchFamily="34" charset="-128"/>
              </a:rPr>
              <a:t>スムーズに連絡が可能</a:t>
            </a:r>
          </a:p>
        </p:txBody>
      </p:sp>
      <p:cxnSp>
        <p:nvCxnSpPr>
          <p:cNvPr id="14" name="直線矢印コネクタ 13">
            <a:extLst>
              <a:ext uri="{FF2B5EF4-FFF2-40B4-BE49-F238E27FC236}">
                <a16:creationId xmlns:a16="http://schemas.microsoft.com/office/drawing/2014/main" id="{BA1FF3D9-3ABA-454E-3BB6-1BBDA3031635}"/>
              </a:ext>
            </a:extLst>
          </p:cNvPr>
          <p:cNvCxnSpPr>
            <a:cxnSpLocks/>
          </p:cNvCxnSpPr>
          <p:nvPr/>
        </p:nvCxnSpPr>
        <p:spPr>
          <a:xfrm>
            <a:off x="6599583" y="2827309"/>
            <a:ext cx="498334" cy="0"/>
          </a:xfrm>
          <a:prstGeom prst="straightConnector1">
            <a:avLst/>
          </a:prstGeom>
          <a:ln w="25400">
            <a:solidFill>
              <a:schemeClr val="bg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BDC1332B-CFF2-60EA-0CB8-048A80FB16E1}"/>
              </a:ext>
            </a:extLst>
          </p:cNvPr>
          <p:cNvCxnSpPr>
            <a:cxnSpLocks/>
          </p:cNvCxnSpPr>
          <p:nvPr/>
        </p:nvCxnSpPr>
        <p:spPr>
          <a:xfrm>
            <a:off x="6599583" y="4293394"/>
            <a:ext cx="498334" cy="0"/>
          </a:xfrm>
          <a:prstGeom prst="straightConnector1">
            <a:avLst/>
          </a:prstGeom>
          <a:ln w="25400">
            <a:solidFill>
              <a:schemeClr val="bg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E75F3B8B-8CFA-6A0F-4E07-FE1FAE73CF8E}"/>
              </a:ext>
            </a:extLst>
          </p:cNvPr>
          <p:cNvCxnSpPr>
            <a:cxnSpLocks/>
          </p:cNvCxnSpPr>
          <p:nvPr/>
        </p:nvCxnSpPr>
        <p:spPr>
          <a:xfrm>
            <a:off x="6599583" y="5759478"/>
            <a:ext cx="498334" cy="0"/>
          </a:xfrm>
          <a:prstGeom prst="straightConnector1">
            <a:avLst/>
          </a:prstGeom>
          <a:ln w="25400">
            <a:solidFill>
              <a:schemeClr val="bg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pic>
        <p:nvPicPr>
          <p:cNvPr id="19" name="グラフィックス 18" descr="チャット 単色塗りつぶし">
            <a:extLst>
              <a:ext uri="{FF2B5EF4-FFF2-40B4-BE49-F238E27FC236}">
                <a16:creationId xmlns:a16="http://schemas.microsoft.com/office/drawing/2014/main" id="{B6EABBE7-94C9-2C37-D9A5-98A3CE2FFB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5829" y="5381626"/>
            <a:ext cx="755703" cy="755703"/>
          </a:xfrm>
          <a:prstGeom prst="rect">
            <a:avLst/>
          </a:prstGeom>
        </p:spPr>
      </p:pic>
      <p:pic>
        <p:nvPicPr>
          <p:cNvPr id="21" name="グラフィックス 20" descr="円グラフ 単色塗りつぶし">
            <a:extLst>
              <a:ext uri="{FF2B5EF4-FFF2-40B4-BE49-F238E27FC236}">
                <a16:creationId xmlns:a16="http://schemas.microsoft.com/office/drawing/2014/main" id="{9C1E7AB8-2495-1EE4-93A9-94526D1826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0179" y="3949891"/>
            <a:ext cx="687003" cy="687003"/>
          </a:xfrm>
          <a:prstGeom prst="rect">
            <a:avLst/>
          </a:prstGeom>
        </p:spPr>
      </p:pic>
      <p:pic>
        <p:nvPicPr>
          <p:cNvPr id="23" name="グラフィックス 22" descr="送信 単色塗りつぶし">
            <a:extLst>
              <a:ext uri="{FF2B5EF4-FFF2-40B4-BE49-F238E27FC236}">
                <a16:creationId xmlns:a16="http://schemas.microsoft.com/office/drawing/2014/main" id="{ED2DAC94-481F-2772-1712-568D6D537E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0179" y="2483808"/>
            <a:ext cx="687003" cy="687003"/>
          </a:xfrm>
          <a:prstGeom prst="rect">
            <a:avLst/>
          </a:prstGeom>
        </p:spPr>
      </p:pic>
    </p:spTree>
    <p:extLst>
      <p:ext uri="{BB962C8B-B14F-4D97-AF65-F5344CB8AC3E}">
        <p14:creationId xmlns:p14="http://schemas.microsoft.com/office/powerpoint/2010/main" val="1494957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4927215-B3BB-E476-2F24-AA92BEF1C1C9}"/>
              </a:ext>
            </a:extLst>
          </p:cNvPr>
          <p:cNvSpPr>
            <a:spLocks noGrp="1"/>
          </p:cNvSpPr>
          <p:nvPr>
            <p:ph type="title"/>
          </p:nvPr>
        </p:nvSpPr>
        <p:spPr/>
        <p:txBody>
          <a:bodyPr vert="horz" lIns="91440" tIns="72000" rIns="91440" bIns="45720" rtlCol="0" anchor="ctr">
            <a:normAutofit/>
          </a:bodyPr>
          <a:lstStyle/>
          <a:p>
            <a:r>
              <a:rPr lang="ja-JP" altLang="en-US"/>
              <a:t>安否確認サービス</a:t>
            </a:r>
            <a:r>
              <a:rPr lang="en-US" altLang="ja-JP" dirty="0"/>
              <a:t>2</a:t>
            </a:r>
            <a:r>
              <a:rPr lang="ja-JP" altLang="en-US"/>
              <a:t>の強み</a:t>
            </a:r>
          </a:p>
        </p:txBody>
      </p:sp>
      <p:sp>
        <p:nvSpPr>
          <p:cNvPr id="3" name="コンテンツ プレースホルダー 2">
            <a:extLst>
              <a:ext uri="{FF2B5EF4-FFF2-40B4-BE49-F238E27FC236}">
                <a16:creationId xmlns:a16="http://schemas.microsoft.com/office/drawing/2014/main" id="{DE55DF12-57A2-A353-FD65-FCD20CC0F5BF}"/>
              </a:ext>
            </a:extLst>
          </p:cNvPr>
          <p:cNvSpPr>
            <a:spLocks noGrp="1"/>
          </p:cNvSpPr>
          <p:nvPr>
            <p:ph idx="1"/>
          </p:nvPr>
        </p:nvSpPr>
        <p:spPr/>
        <p:txBody>
          <a:bodyPr/>
          <a:lstStyle/>
          <a:p>
            <a:r>
              <a:rPr kumimoji="1" lang="ja-JP" altLang="en-US"/>
              <a:t>安否確認サービス</a:t>
            </a:r>
            <a:r>
              <a:rPr kumimoji="1" lang="en-US" altLang="ja-JP" dirty="0"/>
              <a:t>2</a:t>
            </a:r>
            <a:r>
              <a:rPr kumimoji="1" lang="ja-JP" altLang="en-US"/>
              <a:t>は、シンプルな操作性で誰でも簡単に利用することができます。</a:t>
            </a:r>
            <a:endParaRPr kumimoji="1" lang="en-US" altLang="ja-JP" dirty="0"/>
          </a:p>
          <a:p>
            <a:r>
              <a:rPr lang="ja-JP" altLang="en-US"/>
              <a:t>災害時も安定的な稼働が可能で、一斉訓練も実施しているため安心してご利用が可能です。</a:t>
            </a:r>
            <a:endParaRPr kumimoji="1" lang="ja-JP" altLang="en-US"/>
          </a:p>
        </p:txBody>
      </p:sp>
      <p:sp>
        <p:nvSpPr>
          <p:cNvPr id="4" name="日付プレースホルダー 3">
            <a:extLst>
              <a:ext uri="{FF2B5EF4-FFF2-40B4-BE49-F238E27FC236}">
                <a16:creationId xmlns:a16="http://schemas.microsoft.com/office/drawing/2014/main" id="{2A68703A-B472-01A3-C9D0-B5AF98C242A0}"/>
              </a:ext>
            </a:extLst>
          </p:cNvPr>
          <p:cNvSpPr>
            <a:spLocks noGrp="1"/>
          </p:cNvSpPr>
          <p:nvPr>
            <p:ph type="dt" sz="half" idx="10"/>
          </p:nvPr>
        </p:nvSpPr>
        <p:spPr/>
        <p:txBody>
          <a:bodyPr/>
          <a:lstStyle/>
          <a:p>
            <a:r>
              <a:rPr lang="en-US"/>
              <a:t>© Toyokumo</a:t>
            </a:r>
            <a:r>
              <a:rPr lang="ja-JP" altLang="en-US"/>
              <a:t>，</a:t>
            </a:r>
            <a:r>
              <a:rPr lang="en-US"/>
              <a:t>Inc.</a:t>
            </a:r>
            <a:endParaRPr lang="en-US" dirty="0"/>
          </a:p>
        </p:txBody>
      </p:sp>
      <p:sp>
        <p:nvSpPr>
          <p:cNvPr id="5" name="スライド番号プレースホルダー 4">
            <a:extLst>
              <a:ext uri="{FF2B5EF4-FFF2-40B4-BE49-F238E27FC236}">
                <a16:creationId xmlns:a16="http://schemas.microsoft.com/office/drawing/2014/main" id="{7FC6B1DD-9F7A-5FB6-1A7F-7964619543F8}"/>
              </a:ext>
            </a:extLst>
          </p:cNvPr>
          <p:cNvSpPr>
            <a:spLocks noGrp="1"/>
          </p:cNvSpPr>
          <p:nvPr>
            <p:ph type="sldNum" sz="quarter" idx="12"/>
          </p:nvPr>
        </p:nvSpPr>
        <p:spPr/>
        <p:txBody>
          <a:bodyPr/>
          <a:lstStyle/>
          <a:p>
            <a:fld id="{E310EA0D-2252-9045-A82C-BA460C3629D0}" type="slidenum">
              <a:rPr lang="ja-JP" altLang="en-US" smtClean="0"/>
              <a:pPr/>
              <a:t>13</a:t>
            </a:fld>
            <a:endParaRPr lang="ja-JP" altLang="en-US"/>
          </a:p>
        </p:txBody>
      </p:sp>
      <p:sp>
        <p:nvSpPr>
          <p:cNvPr id="8" name="円/楕円 7">
            <a:extLst>
              <a:ext uri="{FF2B5EF4-FFF2-40B4-BE49-F238E27FC236}">
                <a16:creationId xmlns:a16="http://schemas.microsoft.com/office/drawing/2014/main" id="{8CEAB46D-6D94-0707-0279-C52513689847}"/>
              </a:ext>
            </a:extLst>
          </p:cNvPr>
          <p:cNvSpPr/>
          <p:nvPr/>
        </p:nvSpPr>
        <p:spPr>
          <a:xfrm>
            <a:off x="8237729" y="2527420"/>
            <a:ext cx="3448082" cy="3448082"/>
          </a:xfrm>
          <a:prstGeom prst="ellipse">
            <a:avLst/>
          </a:prstGeom>
          <a:solidFill>
            <a:schemeClr val="bg1"/>
          </a:solidFill>
          <a:ln w="25400">
            <a:solidFill>
              <a:srgbClr val="37638D"/>
            </a:solidFill>
          </a:ln>
        </p:spPr>
        <p:style>
          <a:lnRef idx="2">
            <a:schemeClr val="accent1">
              <a:shade val="15000"/>
            </a:schemeClr>
          </a:lnRef>
          <a:fillRef idx="1">
            <a:schemeClr val="accent1"/>
          </a:fillRef>
          <a:effectRef idx="0">
            <a:schemeClr val="accent1"/>
          </a:effectRef>
          <a:fontRef idx="minor">
            <a:schemeClr val="lt1"/>
          </a:fontRef>
        </p:style>
        <p:txBody>
          <a:bodyPr wrap="none" bIns="324000" rtlCol="0" anchor="b"/>
          <a:lstStyle/>
          <a:p>
            <a:pPr algn="ctr"/>
            <a:r>
              <a:rPr lang="ja-JP" altLang="en-US" sz="2400" b="1">
                <a:solidFill>
                  <a:srgbClr val="37638D"/>
                </a:solidFill>
                <a:latin typeface="Montserrat SemiBold" pitchFamily="2" charset="0"/>
                <a:ea typeface="Yu Gothic" panose="020B0400000000000000" pitchFamily="34" charset="-128"/>
              </a:rPr>
              <a:t>定期的に</a:t>
            </a:r>
            <a:endParaRPr lang="en-US" altLang="ja-JP" sz="2400" b="1" dirty="0">
              <a:solidFill>
                <a:srgbClr val="37638D"/>
              </a:solidFill>
              <a:latin typeface="Montserrat SemiBold" pitchFamily="2" charset="0"/>
              <a:ea typeface="Yu Gothic" panose="020B0400000000000000" pitchFamily="34" charset="-128"/>
            </a:endParaRPr>
          </a:p>
          <a:p>
            <a:pPr algn="ctr"/>
            <a:r>
              <a:rPr lang="ja-JP" altLang="en-US" sz="2400" b="1">
                <a:solidFill>
                  <a:srgbClr val="37638D"/>
                </a:solidFill>
                <a:latin typeface="Montserrat SemiBold" pitchFamily="2" charset="0"/>
                <a:ea typeface="Yu Gothic" panose="020B0400000000000000" pitchFamily="34" charset="-128"/>
              </a:rPr>
              <a:t>一斉訓練を実施</a:t>
            </a:r>
            <a:endParaRPr lang="ja-JP" altLang="en-US" sz="2400" b="1" dirty="0">
              <a:solidFill>
                <a:srgbClr val="37638D"/>
              </a:solidFill>
              <a:latin typeface="Montserrat SemiBold" pitchFamily="2" charset="0"/>
              <a:ea typeface="Yu Gothic" panose="020B0400000000000000" pitchFamily="34" charset="-128"/>
            </a:endParaRPr>
          </a:p>
        </p:txBody>
      </p:sp>
      <p:pic>
        <p:nvPicPr>
          <p:cNvPr id="12" name="グラフィックス 11" descr="メガホン 1 単色塗りつぶし">
            <a:extLst>
              <a:ext uri="{FF2B5EF4-FFF2-40B4-BE49-F238E27FC236}">
                <a16:creationId xmlns:a16="http://schemas.microsoft.com/office/drawing/2014/main" id="{1DF0BCA8-4C1A-89D2-9EDB-95F5B95C7B1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53237" y="2905692"/>
            <a:ext cx="1217066" cy="1217066"/>
          </a:xfrm>
          <a:prstGeom prst="rect">
            <a:avLst/>
          </a:prstGeom>
        </p:spPr>
      </p:pic>
      <p:sp>
        <p:nvSpPr>
          <p:cNvPr id="6" name="円/楕円 5">
            <a:extLst>
              <a:ext uri="{FF2B5EF4-FFF2-40B4-BE49-F238E27FC236}">
                <a16:creationId xmlns:a16="http://schemas.microsoft.com/office/drawing/2014/main" id="{CA0F1BAE-AE75-DE0F-32C7-B53911A6619B}"/>
              </a:ext>
            </a:extLst>
          </p:cNvPr>
          <p:cNvSpPr/>
          <p:nvPr/>
        </p:nvSpPr>
        <p:spPr>
          <a:xfrm>
            <a:off x="506189" y="2527420"/>
            <a:ext cx="3448082" cy="3448082"/>
          </a:xfrm>
          <a:prstGeom prst="ellipse">
            <a:avLst/>
          </a:prstGeom>
          <a:solidFill>
            <a:schemeClr val="bg1"/>
          </a:solidFill>
          <a:ln w="25400">
            <a:solidFill>
              <a:srgbClr val="37638D"/>
            </a:solidFill>
          </a:ln>
        </p:spPr>
        <p:style>
          <a:lnRef idx="2">
            <a:schemeClr val="accent1">
              <a:shade val="15000"/>
            </a:schemeClr>
          </a:lnRef>
          <a:fillRef idx="1">
            <a:schemeClr val="accent1"/>
          </a:fillRef>
          <a:effectRef idx="0">
            <a:schemeClr val="accent1"/>
          </a:effectRef>
          <a:fontRef idx="minor">
            <a:schemeClr val="lt1"/>
          </a:fontRef>
        </p:style>
        <p:txBody>
          <a:bodyPr wrap="none" bIns="324000" rtlCol="0" anchor="b"/>
          <a:lstStyle/>
          <a:p>
            <a:pPr algn="ctr"/>
            <a:r>
              <a:rPr kumimoji="1" lang="ja-JP" altLang="en-US" sz="2400" b="1">
                <a:solidFill>
                  <a:srgbClr val="37638D"/>
                </a:solidFill>
                <a:latin typeface="Montserrat SemiBold" pitchFamily="2" charset="0"/>
                <a:ea typeface="Yu Gothic" panose="020B0400000000000000" pitchFamily="34" charset="-128"/>
              </a:rPr>
              <a:t>シンプルな</a:t>
            </a:r>
            <a:endParaRPr kumimoji="1" lang="en-US" altLang="ja-JP" sz="2400" b="1" dirty="0">
              <a:solidFill>
                <a:srgbClr val="37638D"/>
              </a:solidFill>
              <a:latin typeface="Montserrat SemiBold" pitchFamily="2" charset="0"/>
              <a:ea typeface="Yu Gothic" panose="020B0400000000000000" pitchFamily="34" charset="-128"/>
            </a:endParaRPr>
          </a:p>
          <a:p>
            <a:pPr algn="ctr"/>
            <a:r>
              <a:rPr lang="ja-JP" altLang="en-US" sz="2400" b="1">
                <a:solidFill>
                  <a:srgbClr val="37638D"/>
                </a:solidFill>
                <a:latin typeface="Montserrat SemiBold" pitchFamily="2" charset="0"/>
                <a:ea typeface="Yu Gothic" panose="020B0400000000000000" pitchFamily="34" charset="-128"/>
              </a:rPr>
              <a:t>操作性</a:t>
            </a:r>
            <a:endParaRPr kumimoji="1" lang="en-US" altLang="ja-JP" sz="1600" b="1" dirty="0">
              <a:solidFill>
                <a:schemeClr val="tx1">
                  <a:lumMod val="75000"/>
                  <a:lumOff val="25000"/>
                </a:schemeClr>
              </a:solidFill>
              <a:latin typeface="Montserrat SemiBold" pitchFamily="2" charset="0"/>
              <a:ea typeface="Yu Gothic" panose="020B0400000000000000" pitchFamily="34" charset="-128"/>
            </a:endParaRPr>
          </a:p>
        </p:txBody>
      </p:sp>
      <p:sp>
        <p:nvSpPr>
          <p:cNvPr id="7" name="円/楕円 6">
            <a:extLst>
              <a:ext uri="{FF2B5EF4-FFF2-40B4-BE49-F238E27FC236}">
                <a16:creationId xmlns:a16="http://schemas.microsoft.com/office/drawing/2014/main" id="{90BD83A4-BC99-22A8-00CD-12436B66EDF8}"/>
              </a:ext>
            </a:extLst>
          </p:cNvPr>
          <p:cNvSpPr/>
          <p:nvPr/>
        </p:nvSpPr>
        <p:spPr>
          <a:xfrm>
            <a:off x="4371959" y="2527420"/>
            <a:ext cx="3448082" cy="3448082"/>
          </a:xfrm>
          <a:prstGeom prst="ellipse">
            <a:avLst/>
          </a:prstGeom>
          <a:solidFill>
            <a:schemeClr val="bg1"/>
          </a:solidFill>
          <a:ln w="25400">
            <a:solidFill>
              <a:srgbClr val="37638D"/>
            </a:solidFill>
          </a:ln>
        </p:spPr>
        <p:style>
          <a:lnRef idx="2">
            <a:schemeClr val="accent1">
              <a:shade val="15000"/>
            </a:schemeClr>
          </a:lnRef>
          <a:fillRef idx="1">
            <a:schemeClr val="accent1"/>
          </a:fillRef>
          <a:effectRef idx="0">
            <a:schemeClr val="accent1"/>
          </a:effectRef>
          <a:fontRef idx="minor">
            <a:schemeClr val="lt1"/>
          </a:fontRef>
        </p:style>
        <p:txBody>
          <a:bodyPr wrap="none" bIns="324000" rtlCol="0" anchor="b"/>
          <a:lstStyle/>
          <a:p>
            <a:pPr algn="ctr"/>
            <a:r>
              <a:rPr lang="ja-JP" altLang="en-US" sz="2400" b="1">
                <a:solidFill>
                  <a:srgbClr val="37638D"/>
                </a:solidFill>
                <a:latin typeface="Montserrat SemiBold" pitchFamily="2" charset="0"/>
                <a:ea typeface="Yu Gothic" panose="020B0400000000000000" pitchFamily="34" charset="-128"/>
              </a:rPr>
              <a:t>災害時も</a:t>
            </a:r>
            <a:endParaRPr lang="en-US" altLang="ja-JP" sz="2400" b="1" dirty="0">
              <a:solidFill>
                <a:srgbClr val="37638D"/>
              </a:solidFill>
              <a:latin typeface="Montserrat SemiBold" pitchFamily="2" charset="0"/>
              <a:ea typeface="Yu Gothic" panose="020B0400000000000000" pitchFamily="34" charset="-128"/>
            </a:endParaRPr>
          </a:p>
          <a:p>
            <a:pPr algn="ctr"/>
            <a:r>
              <a:rPr lang="ja-JP" altLang="en-US" sz="2400" b="1">
                <a:solidFill>
                  <a:srgbClr val="37638D"/>
                </a:solidFill>
                <a:latin typeface="Montserrat SemiBold" pitchFamily="2" charset="0"/>
                <a:ea typeface="Yu Gothic" panose="020B0400000000000000" pitchFamily="34" charset="-128"/>
              </a:rPr>
              <a:t>安定的に稼働</a:t>
            </a:r>
            <a:endParaRPr lang="ja-JP" altLang="en-US" sz="2400" b="1" dirty="0">
              <a:solidFill>
                <a:srgbClr val="37638D"/>
              </a:solidFill>
              <a:latin typeface="Montserrat SemiBold" pitchFamily="2" charset="0"/>
              <a:ea typeface="Yu Gothic" panose="020B0400000000000000" pitchFamily="34" charset="-128"/>
            </a:endParaRPr>
          </a:p>
        </p:txBody>
      </p:sp>
      <p:pic>
        <p:nvPicPr>
          <p:cNvPr id="11" name="グラフィックス 10" descr="基地局 単色塗りつぶし">
            <a:extLst>
              <a:ext uri="{FF2B5EF4-FFF2-40B4-BE49-F238E27FC236}">
                <a16:creationId xmlns:a16="http://schemas.microsoft.com/office/drawing/2014/main" id="{65E44B5A-3E27-0E0E-E3C9-4D6EB50B637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42788" y="2961013"/>
            <a:ext cx="1106424" cy="1106424"/>
          </a:xfrm>
          <a:prstGeom prst="rect">
            <a:avLst/>
          </a:prstGeom>
        </p:spPr>
      </p:pic>
      <p:pic>
        <p:nvPicPr>
          <p:cNvPr id="15" name="グラフィックス 14" descr="カーソル 単色塗りつぶし">
            <a:extLst>
              <a:ext uri="{FF2B5EF4-FFF2-40B4-BE49-F238E27FC236}">
                <a16:creationId xmlns:a16="http://schemas.microsoft.com/office/drawing/2014/main" id="{86EED24D-A1B7-39BE-1D7A-891E0F718B8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77018" y="2961013"/>
            <a:ext cx="1106424" cy="1106424"/>
          </a:xfrm>
          <a:prstGeom prst="rect">
            <a:avLst/>
          </a:prstGeom>
        </p:spPr>
      </p:pic>
    </p:spTree>
    <p:extLst>
      <p:ext uri="{BB962C8B-B14F-4D97-AF65-F5344CB8AC3E}">
        <p14:creationId xmlns:p14="http://schemas.microsoft.com/office/powerpoint/2010/main" val="1755141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779FA4-0853-D073-3B9C-48364A52AE50}"/>
              </a:ext>
            </a:extLst>
          </p:cNvPr>
          <p:cNvSpPr>
            <a:spLocks noGrp="1"/>
          </p:cNvSpPr>
          <p:nvPr>
            <p:ph type="title"/>
          </p:nvPr>
        </p:nvSpPr>
        <p:spPr/>
        <p:txBody>
          <a:bodyPr vert="horz" lIns="91440" tIns="72000" rIns="91440" bIns="45720" rtlCol="0" anchor="ctr">
            <a:normAutofit/>
          </a:bodyPr>
          <a:lstStyle/>
          <a:p>
            <a:r>
              <a:rPr lang="ja-JP" altLang="en-US"/>
              <a:t>安否確認サービスの必要性</a:t>
            </a:r>
          </a:p>
        </p:txBody>
      </p:sp>
      <p:sp>
        <p:nvSpPr>
          <p:cNvPr id="4" name="日付プレースホルダー 3">
            <a:extLst>
              <a:ext uri="{FF2B5EF4-FFF2-40B4-BE49-F238E27FC236}">
                <a16:creationId xmlns:a16="http://schemas.microsoft.com/office/drawing/2014/main" id="{D5494F2C-5416-9195-ADA8-7DFB29FC5B30}"/>
              </a:ext>
            </a:extLst>
          </p:cNvPr>
          <p:cNvSpPr>
            <a:spLocks noGrp="1"/>
          </p:cNvSpPr>
          <p:nvPr>
            <p:ph type="dt" sz="half" idx="10"/>
          </p:nvPr>
        </p:nvSpPr>
        <p:spPr/>
        <p:txBody>
          <a:bodyPr/>
          <a:lstStyle/>
          <a:p>
            <a:r>
              <a:rPr lang="en-US" altLang="ja-JP"/>
              <a:t>© Toyokumo</a:t>
            </a:r>
            <a:r>
              <a:rPr lang="ja-JP" altLang="en-US"/>
              <a:t>，</a:t>
            </a:r>
            <a:r>
              <a:rPr lang="en-US" altLang="ja-JP"/>
              <a:t>Inc.</a:t>
            </a:r>
            <a:endParaRPr lang="en-US" dirty="0"/>
          </a:p>
        </p:txBody>
      </p:sp>
      <p:sp>
        <p:nvSpPr>
          <p:cNvPr id="5" name="スライド番号プレースホルダー 4">
            <a:extLst>
              <a:ext uri="{FF2B5EF4-FFF2-40B4-BE49-F238E27FC236}">
                <a16:creationId xmlns:a16="http://schemas.microsoft.com/office/drawing/2014/main" id="{25DB5BDC-EEB3-34EB-6A5F-42A0DBEC5CB3}"/>
              </a:ext>
            </a:extLst>
          </p:cNvPr>
          <p:cNvSpPr>
            <a:spLocks noGrp="1"/>
          </p:cNvSpPr>
          <p:nvPr>
            <p:ph type="sldNum" sz="quarter" idx="12"/>
          </p:nvPr>
        </p:nvSpPr>
        <p:spPr/>
        <p:txBody>
          <a:bodyPr/>
          <a:lstStyle/>
          <a:p>
            <a:fld id="{E310EA0D-2252-9045-A82C-BA460C3629D0}" type="slidenum">
              <a:rPr lang="ja-JP" altLang="en-US" smtClean="0"/>
              <a:pPr/>
              <a:t>14</a:t>
            </a:fld>
            <a:endParaRPr lang="ja-JP" altLang="en-US"/>
          </a:p>
        </p:txBody>
      </p:sp>
      <p:sp>
        <p:nvSpPr>
          <p:cNvPr id="6" name="円/楕円 5">
            <a:extLst>
              <a:ext uri="{FF2B5EF4-FFF2-40B4-BE49-F238E27FC236}">
                <a16:creationId xmlns:a16="http://schemas.microsoft.com/office/drawing/2014/main" id="{125E18A3-B0E6-205F-5448-B1E0C6665126}"/>
              </a:ext>
            </a:extLst>
          </p:cNvPr>
          <p:cNvSpPr/>
          <p:nvPr/>
        </p:nvSpPr>
        <p:spPr>
          <a:xfrm>
            <a:off x="683213" y="2650434"/>
            <a:ext cx="3271837" cy="3271837"/>
          </a:xfrm>
          <a:prstGeom prst="ellipse">
            <a:avLst/>
          </a:prstGeom>
          <a:solidFill>
            <a:schemeClr val="bg1"/>
          </a:solidFill>
          <a:ln w="25400">
            <a:solidFill>
              <a:srgbClr val="37638D"/>
            </a:solidFill>
          </a:ln>
        </p:spPr>
        <p:style>
          <a:lnRef idx="2">
            <a:schemeClr val="accent1">
              <a:shade val="15000"/>
            </a:schemeClr>
          </a:lnRef>
          <a:fillRef idx="1">
            <a:schemeClr val="accent1"/>
          </a:fillRef>
          <a:effectRef idx="0">
            <a:schemeClr val="accent1"/>
          </a:effectRef>
          <a:fontRef idx="minor">
            <a:schemeClr val="lt1"/>
          </a:fontRef>
        </p:style>
        <p:txBody>
          <a:bodyPr wrap="none" bIns="251999" rtlCol="0" anchor="b"/>
          <a:lstStyle/>
          <a:p>
            <a:pPr algn="ctr">
              <a:spcBef>
                <a:spcPts val="300"/>
              </a:spcBef>
            </a:pPr>
            <a:r>
              <a:rPr kumimoji="1" lang="ja-JP" altLang="en-US" sz="2800" b="1">
                <a:solidFill>
                  <a:srgbClr val="37638D"/>
                </a:solidFill>
                <a:latin typeface="Montserrat SemiBold" pitchFamily="2" charset="0"/>
                <a:ea typeface="Yu Gothic" panose="020B0400000000000000" pitchFamily="34" charset="-128"/>
              </a:rPr>
              <a:t>巨大地震</a:t>
            </a:r>
            <a:endParaRPr kumimoji="1" lang="en-US" altLang="ja-JP" sz="2800" b="1" dirty="0">
              <a:solidFill>
                <a:srgbClr val="37638D"/>
              </a:solidFill>
              <a:latin typeface="Montserrat SemiBold" pitchFamily="2" charset="0"/>
              <a:ea typeface="Yu Gothic" panose="020B0400000000000000" pitchFamily="34" charset="-128"/>
            </a:endParaRPr>
          </a:p>
          <a:p>
            <a:pPr algn="ctr">
              <a:spcBef>
                <a:spcPts val="300"/>
              </a:spcBef>
            </a:pPr>
            <a:r>
              <a:rPr kumimoji="1" lang="ja-JP" altLang="en-US" b="1">
                <a:solidFill>
                  <a:schemeClr val="tx1">
                    <a:lumMod val="75000"/>
                    <a:lumOff val="25000"/>
                  </a:schemeClr>
                </a:solidFill>
                <a:latin typeface="Montserrat SemiBold" pitchFamily="2" charset="0"/>
                <a:ea typeface="Yu Gothic" panose="020B0400000000000000" pitchFamily="34" charset="-128"/>
              </a:rPr>
              <a:t>発生の可能性</a:t>
            </a:r>
            <a:endParaRPr kumimoji="1" lang="en-US" altLang="ja-JP" b="1" dirty="0">
              <a:solidFill>
                <a:schemeClr val="tx1">
                  <a:lumMod val="75000"/>
                  <a:lumOff val="25000"/>
                </a:schemeClr>
              </a:solidFill>
              <a:latin typeface="Montserrat SemiBold" pitchFamily="2" charset="0"/>
              <a:ea typeface="Yu Gothic" panose="020B0400000000000000" pitchFamily="34" charset="-128"/>
            </a:endParaRPr>
          </a:p>
        </p:txBody>
      </p:sp>
      <p:sp>
        <p:nvSpPr>
          <p:cNvPr id="7" name="円/楕円 6">
            <a:extLst>
              <a:ext uri="{FF2B5EF4-FFF2-40B4-BE49-F238E27FC236}">
                <a16:creationId xmlns:a16="http://schemas.microsoft.com/office/drawing/2014/main" id="{41C632E6-2742-EFED-0890-A35CAA1333CB}"/>
              </a:ext>
            </a:extLst>
          </p:cNvPr>
          <p:cNvSpPr/>
          <p:nvPr/>
        </p:nvSpPr>
        <p:spPr>
          <a:xfrm>
            <a:off x="4460082" y="2650434"/>
            <a:ext cx="3271837" cy="3271837"/>
          </a:xfrm>
          <a:prstGeom prst="ellipse">
            <a:avLst/>
          </a:prstGeom>
          <a:solidFill>
            <a:schemeClr val="bg1"/>
          </a:solidFill>
          <a:ln w="25400">
            <a:solidFill>
              <a:srgbClr val="37638D"/>
            </a:solidFill>
          </a:ln>
        </p:spPr>
        <p:style>
          <a:lnRef idx="2">
            <a:schemeClr val="accent1">
              <a:shade val="15000"/>
            </a:schemeClr>
          </a:lnRef>
          <a:fillRef idx="1">
            <a:schemeClr val="accent1"/>
          </a:fillRef>
          <a:effectRef idx="0">
            <a:schemeClr val="accent1"/>
          </a:effectRef>
          <a:fontRef idx="minor">
            <a:schemeClr val="lt1"/>
          </a:fontRef>
        </p:style>
        <p:txBody>
          <a:bodyPr wrap="none" bIns="251999" rtlCol="0" anchor="b"/>
          <a:lstStyle/>
          <a:p>
            <a:pPr algn="ctr">
              <a:spcBef>
                <a:spcPts val="300"/>
              </a:spcBef>
            </a:pPr>
            <a:r>
              <a:rPr kumimoji="1" lang="ja-JP" altLang="en-US" b="1">
                <a:solidFill>
                  <a:schemeClr val="tx1">
                    <a:lumMod val="75000"/>
                    <a:lumOff val="25000"/>
                  </a:schemeClr>
                </a:solidFill>
                <a:latin typeface="Montserrat SemiBold" pitchFamily="2" charset="0"/>
                <a:ea typeface="Yu Gothic" panose="020B0400000000000000" pitchFamily="34" charset="-128"/>
              </a:rPr>
              <a:t>災害発生時の</a:t>
            </a:r>
            <a:endParaRPr kumimoji="1" lang="en-US" altLang="ja-JP" b="1" dirty="0">
              <a:solidFill>
                <a:schemeClr val="tx1">
                  <a:lumMod val="75000"/>
                  <a:lumOff val="25000"/>
                </a:schemeClr>
              </a:solidFill>
              <a:latin typeface="Montserrat SemiBold" pitchFamily="2" charset="0"/>
              <a:ea typeface="Yu Gothic" panose="020B0400000000000000" pitchFamily="34" charset="-128"/>
            </a:endParaRPr>
          </a:p>
          <a:p>
            <a:pPr algn="ctr">
              <a:spcBef>
                <a:spcPts val="300"/>
              </a:spcBef>
            </a:pPr>
            <a:r>
              <a:rPr lang="ja-JP" altLang="en-US" sz="2800" b="1">
                <a:solidFill>
                  <a:srgbClr val="37638D"/>
                </a:solidFill>
                <a:latin typeface="Montserrat SemiBold" pitchFamily="2" charset="0"/>
                <a:ea typeface="Yu Gothic" panose="020B0400000000000000" pitchFamily="34" charset="-128"/>
              </a:rPr>
              <a:t>通信規制</a:t>
            </a:r>
            <a:endParaRPr kumimoji="1" lang="ja-JP" altLang="en-US" sz="2800" b="1" dirty="0">
              <a:solidFill>
                <a:srgbClr val="37638D"/>
              </a:solidFill>
              <a:latin typeface="Montserrat SemiBold" pitchFamily="2" charset="0"/>
              <a:ea typeface="Yu Gothic" panose="020B0400000000000000" pitchFamily="34" charset="-128"/>
            </a:endParaRPr>
          </a:p>
        </p:txBody>
      </p:sp>
      <p:sp>
        <p:nvSpPr>
          <p:cNvPr id="8" name="円/楕円 7">
            <a:extLst>
              <a:ext uri="{FF2B5EF4-FFF2-40B4-BE49-F238E27FC236}">
                <a16:creationId xmlns:a16="http://schemas.microsoft.com/office/drawing/2014/main" id="{5D3FB1B5-C220-4C29-C7DF-DB927C3507EE}"/>
              </a:ext>
            </a:extLst>
          </p:cNvPr>
          <p:cNvSpPr/>
          <p:nvPr/>
        </p:nvSpPr>
        <p:spPr>
          <a:xfrm>
            <a:off x="8236950" y="2650434"/>
            <a:ext cx="3271837" cy="3271837"/>
          </a:xfrm>
          <a:prstGeom prst="ellipse">
            <a:avLst/>
          </a:prstGeom>
          <a:solidFill>
            <a:schemeClr val="bg1"/>
          </a:solidFill>
          <a:ln w="25400">
            <a:solidFill>
              <a:srgbClr val="37638D"/>
            </a:solidFill>
          </a:ln>
        </p:spPr>
        <p:style>
          <a:lnRef idx="2">
            <a:schemeClr val="accent1">
              <a:shade val="15000"/>
            </a:schemeClr>
          </a:lnRef>
          <a:fillRef idx="1">
            <a:schemeClr val="accent1"/>
          </a:fillRef>
          <a:effectRef idx="0">
            <a:schemeClr val="accent1"/>
          </a:effectRef>
          <a:fontRef idx="minor">
            <a:schemeClr val="lt1"/>
          </a:fontRef>
        </p:style>
        <p:txBody>
          <a:bodyPr wrap="none" bIns="251999" rtlCol="0" anchor="b"/>
          <a:lstStyle/>
          <a:p>
            <a:pPr algn="ctr">
              <a:spcBef>
                <a:spcPts val="300"/>
              </a:spcBef>
            </a:pPr>
            <a:r>
              <a:rPr kumimoji="1" lang="ja-JP" altLang="en-US" b="1">
                <a:solidFill>
                  <a:schemeClr val="tx1">
                    <a:lumMod val="75000"/>
                    <a:lumOff val="25000"/>
                  </a:schemeClr>
                </a:solidFill>
                <a:latin typeface="Montserrat SemiBold" pitchFamily="2" charset="0"/>
                <a:ea typeface="Yu Gothic" panose="020B0400000000000000" pitchFamily="34" charset="-128"/>
              </a:rPr>
              <a:t>災害発生時の</a:t>
            </a:r>
            <a:endParaRPr kumimoji="1" lang="en-US" altLang="ja-JP" b="1" dirty="0">
              <a:solidFill>
                <a:schemeClr val="tx1">
                  <a:lumMod val="75000"/>
                  <a:lumOff val="25000"/>
                </a:schemeClr>
              </a:solidFill>
              <a:latin typeface="Montserrat SemiBold" pitchFamily="2" charset="0"/>
              <a:ea typeface="Yu Gothic" panose="020B0400000000000000" pitchFamily="34" charset="-128"/>
            </a:endParaRPr>
          </a:p>
          <a:p>
            <a:pPr algn="ctr">
              <a:spcBef>
                <a:spcPts val="300"/>
              </a:spcBef>
            </a:pPr>
            <a:r>
              <a:rPr lang="ja-JP" altLang="en-US" sz="2800" b="1">
                <a:solidFill>
                  <a:srgbClr val="37638D"/>
                </a:solidFill>
                <a:latin typeface="Montserrat SemiBold" pitchFamily="2" charset="0"/>
                <a:ea typeface="Yu Gothic" panose="020B0400000000000000" pitchFamily="34" charset="-128"/>
              </a:rPr>
              <a:t>法的責任</a:t>
            </a:r>
            <a:endParaRPr kumimoji="1" lang="ja-JP" altLang="en-US" sz="2800" b="1" dirty="0">
              <a:solidFill>
                <a:srgbClr val="37638D"/>
              </a:solidFill>
              <a:latin typeface="Montserrat SemiBold" pitchFamily="2" charset="0"/>
              <a:ea typeface="Yu Gothic" panose="020B0400000000000000" pitchFamily="34" charset="-128"/>
            </a:endParaRPr>
          </a:p>
        </p:txBody>
      </p:sp>
      <p:pic>
        <p:nvPicPr>
          <p:cNvPr id="11" name="グラフィックス 10">
            <a:extLst>
              <a:ext uri="{FF2B5EF4-FFF2-40B4-BE49-F238E27FC236}">
                <a16:creationId xmlns:a16="http://schemas.microsoft.com/office/drawing/2014/main" id="{C19FAA36-445E-E215-BEA9-468CBFE5A2A9}"/>
              </a:ext>
            </a:extLst>
          </p:cNvPr>
          <p:cNvPicPr>
            <a:picLocks noChangeAspect="1"/>
          </p:cNvPicPr>
          <p:nvPr/>
        </p:nvPicPr>
        <p:blipFill>
          <a:blip r:embed="rId2" cstate="hq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788464" y="3030855"/>
            <a:ext cx="1061334" cy="1061334"/>
          </a:xfrm>
          <a:prstGeom prst="rect">
            <a:avLst/>
          </a:prstGeom>
        </p:spPr>
      </p:pic>
      <p:pic>
        <p:nvPicPr>
          <p:cNvPr id="13" name="グラフィックス 12" descr="小槌 単色塗りつぶし">
            <a:extLst>
              <a:ext uri="{FF2B5EF4-FFF2-40B4-BE49-F238E27FC236}">
                <a16:creationId xmlns:a16="http://schemas.microsoft.com/office/drawing/2014/main" id="{4BA41031-F4DD-A922-64EE-5C43918918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19656" y="3008310"/>
            <a:ext cx="1106424" cy="1106424"/>
          </a:xfrm>
          <a:prstGeom prst="rect">
            <a:avLst/>
          </a:prstGeom>
        </p:spPr>
      </p:pic>
      <p:pic>
        <p:nvPicPr>
          <p:cNvPr id="15" name="グラフィックス 14" descr="基地局 単色塗りつぶし">
            <a:extLst>
              <a:ext uri="{FF2B5EF4-FFF2-40B4-BE49-F238E27FC236}">
                <a16:creationId xmlns:a16="http://schemas.microsoft.com/office/drawing/2014/main" id="{4E95034D-F39F-A8B5-00B3-9D1BB6FCB7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42788" y="3008310"/>
            <a:ext cx="1106424" cy="1106424"/>
          </a:xfrm>
          <a:prstGeom prst="rect">
            <a:avLst/>
          </a:prstGeom>
        </p:spPr>
      </p:pic>
      <p:sp>
        <p:nvSpPr>
          <p:cNvPr id="17" name="コンテンツ プレースホルダー 16">
            <a:extLst>
              <a:ext uri="{FF2B5EF4-FFF2-40B4-BE49-F238E27FC236}">
                <a16:creationId xmlns:a16="http://schemas.microsoft.com/office/drawing/2014/main" id="{F0556E42-FAC8-216B-BA52-2142DC124BD7}"/>
              </a:ext>
            </a:extLst>
          </p:cNvPr>
          <p:cNvSpPr>
            <a:spLocks noGrp="1"/>
          </p:cNvSpPr>
          <p:nvPr>
            <p:ph idx="1"/>
          </p:nvPr>
        </p:nvSpPr>
        <p:spPr/>
        <p:txBody>
          <a:bodyPr/>
          <a:lstStyle/>
          <a:p>
            <a:r>
              <a:rPr lang="ja-JP" altLang="en-US"/>
              <a:t>災害発生時に従業員の安否を迅速に確認できる安否確認サービスは、</a:t>
            </a:r>
            <a:endParaRPr lang="en-US" altLang="ja-JP" dirty="0"/>
          </a:p>
          <a:p>
            <a:r>
              <a:rPr lang="ja-JP" altLang="en-US"/>
              <a:t>以下の</a:t>
            </a:r>
            <a:r>
              <a:rPr lang="en-US" altLang="ja-JP" dirty="0"/>
              <a:t>3</a:t>
            </a:r>
            <a:r>
              <a:rPr lang="ja-JP" altLang="en-US"/>
              <a:t>つの観点から、企業が導入するべき必要性が高まっています。</a:t>
            </a:r>
          </a:p>
        </p:txBody>
      </p:sp>
    </p:spTree>
    <p:extLst>
      <p:ext uri="{BB962C8B-B14F-4D97-AF65-F5344CB8AC3E}">
        <p14:creationId xmlns:p14="http://schemas.microsoft.com/office/powerpoint/2010/main" val="2680996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CDCFC4-8BFB-BCE6-BD6A-E9C1549DFA8C}"/>
              </a:ext>
            </a:extLst>
          </p:cNvPr>
          <p:cNvSpPr>
            <a:spLocks noGrp="1"/>
          </p:cNvSpPr>
          <p:nvPr>
            <p:ph type="title"/>
          </p:nvPr>
        </p:nvSpPr>
        <p:spPr/>
        <p:txBody>
          <a:bodyPr vert="horz" lIns="91440" tIns="72000" rIns="91440" bIns="45720" rtlCol="0" anchor="ctr">
            <a:normAutofit/>
          </a:bodyPr>
          <a:lstStyle/>
          <a:p>
            <a:r>
              <a:rPr lang="ja-JP" altLang="en-US"/>
              <a:t>安否確認サービスに必要な条件</a:t>
            </a:r>
          </a:p>
        </p:txBody>
      </p:sp>
      <p:sp>
        <p:nvSpPr>
          <p:cNvPr id="4" name="日付プレースホルダー 3">
            <a:extLst>
              <a:ext uri="{FF2B5EF4-FFF2-40B4-BE49-F238E27FC236}">
                <a16:creationId xmlns:a16="http://schemas.microsoft.com/office/drawing/2014/main" id="{D81FFB49-CB74-C32C-CC23-917F5ECA8AE1}"/>
              </a:ext>
            </a:extLst>
          </p:cNvPr>
          <p:cNvSpPr>
            <a:spLocks noGrp="1"/>
          </p:cNvSpPr>
          <p:nvPr>
            <p:ph type="dt" sz="half" idx="10"/>
          </p:nvPr>
        </p:nvSpPr>
        <p:spPr/>
        <p:txBody>
          <a:bodyPr/>
          <a:lstStyle/>
          <a:p>
            <a:r>
              <a:rPr lang="en-US" altLang="ja-JP"/>
              <a:t>© Toyokumo</a:t>
            </a:r>
            <a:r>
              <a:rPr lang="ja-JP" altLang="en-US"/>
              <a:t>，</a:t>
            </a:r>
            <a:r>
              <a:rPr lang="en-US" altLang="ja-JP"/>
              <a:t>Inc.</a:t>
            </a:r>
            <a:endParaRPr lang="en-US" dirty="0"/>
          </a:p>
        </p:txBody>
      </p:sp>
      <p:sp>
        <p:nvSpPr>
          <p:cNvPr id="5" name="スライド番号プレースホルダー 4">
            <a:extLst>
              <a:ext uri="{FF2B5EF4-FFF2-40B4-BE49-F238E27FC236}">
                <a16:creationId xmlns:a16="http://schemas.microsoft.com/office/drawing/2014/main" id="{D06A26FF-EB75-8A4E-9463-143C3BDFD27F}"/>
              </a:ext>
            </a:extLst>
          </p:cNvPr>
          <p:cNvSpPr>
            <a:spLocks noGrp="1"/>
          </p:cNvSpPr>
          <p:nvPr>
            <p:ph type="sldNum" sz="quarter" idx="12"/>
          </p:nvPr>
        </p:nvSpPr>
        <p:spPr/>
        <p:txBody>
          <a:bodyPr/>
          <a:lstStyle/>
          <a:p>
            <a:fld id="{E310EA0D-2252-9045-A82C-BA460C3629D0}" type="slidenum">
              <a:rPr lang="ja-JP" altLang="en-US" smtClean="0"/>
              <a:pPr/>
              <a:t>15</a:t>
            </a:fld>
            <a:endParaRPr lang="ja-JP" altLang="en-US"/>
          </a:p>
        </p:txBody>
      </p:sp>
      <p:sp>
        <p:nvSpPr>
          <p:cNvPr id="7" name="コンテンツ プレースホルダー 6">
            <a:extLst>
              <a:ext uri="{FF2B5EF4-FFF2-40B4-BE49-F238E27FC236}">
                <a16:creationId xmlns:a16="http://schemas.microsoft.com/office/drawing/2014/main" id="{5E277214-6CA9-75B4-F810-F05051D5A16D}"/>
              </a:ext>
            </a:extLst>
          </p:cNvPr>
          <p:cNvSpPr>
            <a:spLocks noGrp="1"/>
          </p:cNvSpPr>
          <p:nvPr>
            <p:ph idx="1"/>
          </p:nvPr>
        </p:nvSpPr>
        <p:spPr/>
        <p:txBody>
          <a:bodyPr vert="horz" lIns="91440" tIns="144000" rIns="91440" bIns="45720" rtlCol="0">
            <a:normAutofit/>
          </a:bodyPr>
          <a:lstStyle/>
          <a:p>
            <a:r>
              <a:rPr lang="ja-JP" altLang="en-US"/>
              <a:t>安否確認だけにとどまらず事業復旧を見据えて対策を進めていくためには、</a:t>
            </a:r>
            <a:endParaRPr lang="en-US" altLang="ja-JP" dirty="0"/>
          </a:p>
          <a:p>
            <a:r>
              <a:rPr lang="ja-JP" altLang="en-US"/>
              <a:t>災害対策メンバーが主体となって情報収集や初動対応が行える機能が必要となります。</a:t>
            </a:r>
          </a:p>
        </p:txBody>
      </p:sp>
      <p:sp>
        <p:nvSpPr>
          <p:cNvPr id="8" name="角丸四角形 7">
            <a:extLst>
              <a:ext uri="{FF2B5EF4-FFF2-40B4-BE49-F238E27FC236}">
                <a16:creationId xmlns:a16="http://schemas.microsoft.com/office/drawing/2014/main" id="{59BF7FE4-E699-AB79-1ED1-D7DBFF6E43D0}"/>
              </a:ext>
            </a:extLst>
          </p:cNvPr>
          <p:cNvSpPr/>
          <p:nvPr/>
        </p:nvSpPr>
        <p:spPr>
          <a:xfrm>
            <a:off x="442915" y="2394889"/>
            <a:ext cx="3508064" cy="3797011"/>
          </a:xfrm>
          <a:prstGeom prst="roundRect">
            <a:avLst>
              <a:gd name="adj" fmla="val 0"/>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bIns="360000" rtlCol="0" anchor="b"/>
          <a:lstStyle/>
          <a:p>
            <a:pPr algn="ctr">
              <a:spcBef>
                <a:spcPts val="300"/>
              </a:spcBef>
            </a:pPr>
            <a:r>
              <a:rPr lang="ja-JP" altLang="en-US" sz="2400" b="1">
                <a:solidFill>
                  <a:srgbClr val="37638D"/>
                </a:solidFill>
                <a:latin typeface="Montserrat SemiBold" pitchFamily="2" charset="0"/>
                <a:ea typeface="Yu Gothic" panose="020B0400000000000000" pitchFamily="34" charset="-128"/>
              </a:rPr>
              <a:t>迅速な</a:t>
            </a:r>
            <a:endParaRPr lang="en-US" altLang="ja-JP" sz="2400" b="1" dirty="0">
              <a:solidFill>
                <a:srgbClr val="37638D"/>
              </a:solidFill>
              <a:latin typeface="Montserrat SemiBold" pitchFamily="2" charset="0"/>
              <a:ea typeface="Yu Gothic" panose="020B0400000000000000" pitchFamily="34" charset="-128"/>
            </a:endParaRPr>
          </a:p>
          <a:p>
            <a:pPr algn="ctr">
              <a:spcBef>
                <a:spcPts val="300"/>
              </a:spcBef>
            </a:pPr>
            <a:r>
              <a:rPr lang="ja-JP" altLang="en-US" sz="2400" b="1">
                <a:solidFill>
                  <a:srgbClr val="37638D"/>
                </a:solidFill>
                <a:latin typeface="Montserrat SemiBold" pitchFamily="2" charset="0"/>
                <a:ea typeface="Yu Gothic" panose="020B0400000000000000" pitchFamily="34" charset="-128"/>
              </a:rPr>
              <a:t>安否確認が可能か</a:t>
            </a:r>
            <a:endParaRPr lang="en-US" altLang="ja-JP" sz="2400" b="1" dirty="0">
              <a:solidFill>
                <a:srgbClr val="37638D"/>
              </a:solidFill>
              <a:latin typeface="Montserrat SemiBold" pitchFamily="2" charset="0"/>
              <a:ea typeface="Yu Gothic" panose="020B0400000000000000" pitchFamily="34" charset="-128"/>
            </a:endParaRPr>
          </a:p>
          <a:p>
            <a:pPr algn="ctr">
              <a:spcBef>
                <a:spcPts val="900"/>
              </a:spcBef>
            </a:pPr>
            <a:r>
              <a:rPr lang="ja-JP" altLang="en-US" sz="1400" b="1">
                <a:solidFill>
                  <a:schemeClr val="tx1">
                    <a:lumMod val="75000"/>
                    <a:lumOff val="25000"/>
                  </a:schemeClr>
                </a:solidFill>
                <a:latin typeface="Montserrat SemiBold" pitchFamily="2" charset="0"/>
                <a:ea typeface="Yu Gothic" panose="020B0400000000000000" pitchFamily="34" charset="-128"/>
              </a:rPr>
              <a:t>担当者の被災時や、</a:t>
            </a:r>
            <a:endParaRPr lang="en-US" altLang="ja-JP" sz="1400" b="1" dirty="0">
              <a:solidFill>
                <a:schemeClr val="tx1">
                  <a:lumMod val="75000"/>
                  <a:lumOff val="25000"/>
                </a:schemeClr>
              </a:solidFill>
              <a:latin typeface="Montserrat SemiBold" pitchFamily="2" charset="0"/>
              <a:ea typeface="Yu Gothic" panose="020B0400000000000000" pitchFamily="34" charset="-128"/>
            </a:endParaRPr>
          </a:p>
          <a:p>
            <a:pPr algn="ctr">
              <a:spcBef>
                <a:spcPts val="300"/>
              </a:spcBef>
            </a:pPr>
            <a:r>
              <a:rPr lang="ja-JP" altLang="en-US" sz="1400" b="1">
                <a:solidFill>
                  <a:schemeClr val="tx1">
                    <a:lumMod val="75000"/>
                    <a:lumOff val="25000"/>
                  </a:schemeClr>
                </a:solidFill>
                <a:latin typeface="Montserrat SemiBold" pitchFamily="2" charset="0"/>
                <a:ea typeface="Yu Gothic" panose="020B0400000000000000" pitchFamily="34" charset="-128"/>
              </a:rPr>
              <a:t>休日・夜間の災害発生時でも</a:t>
            </a:r>
            <a:endParaRPr lang="en-US" altLang="ja-JP" sz="1400" b="1" dirty="0">
              <a:solidFill>
                <a:schemeClr val="tx1">
                  <a:lumMod val="75000"/>
                  <a:lumOff val="25000"/>
                </a:schemeClr>
              </a:solidFill>
              <a:latin typeface="Montserrat SemiBold" pitchFamily="2" charset="0"/>
              <a:ea typeface="Yu Gothic" panose="020B0400000000000000" pitchFamily="34" charset="-128"/>
            </a:endParaRPr>
          </a:p>
          <a:p>
            <a:pPr algn="ctr">
              <a:spcBef>
                <a:spcPts val="300"/>
              </a:spcBef>
            </a:pPr>
            <a:r>
              <a:rPr lang="ja-JP" altLang="en-US" sz="1400" b="1">
                <a:solidFill>
                  <a:schemeClr val="tx1">
                    <a:lumMod val="75000"/>
                    <a:lumOff val="25000"/>
                  </a:schemeClr>
                </a:solidFill>
                <a:latin typeface="Montserrat SemiBold" pitchFamily="2" charset="0"/>
                <a:ea typeface="Yu Gothic" panose="020B0400000000000000" pitchFamily="34" charset="-128"/>
              </a:rPr>
              <a:t>迅速に初動対応ができるか</a:t>
            </a:r>
            <a:endParaRPr lang="ja-JP" altLang="en-US" sz="1400" b="1" dirty="0">
              <a:solidFill>
                <a:schemeClr val="tx1">
                  <a:lumMod val="75000"/>
                  <a:lumOff val="25000"/>
                </a:schemeClr>
              </a:solidFill>
              <a:latin typeface="Montserrat SemiBold" pitchFamily="2" charset="0"/>
              <a:ea typeface="Yu Gothic" panose="020B0400000000000000" pitchFamily="34" charset="-128"/>
            </a:endParaRPr>
          </a:p>
        </p:txBody>
      </p:sp>
      <p:sp>
        <p:nvSpPr>
          <p:cNvPr id="12" name="角丸四角形 11">
            <a:extLst>
              <a:ext uri="{FF2B5EF4-FFF2-40B4-BE49-F238E27FC236}">
                <a16:creationId xmlns:a16="http://schemas.microsoft.com/office/drawing/2014/main" id="{56B62130-C7B2-A149-8B83-BF920E54ABEA}"/>
              </a:ext>
            </a:extLst>
          </p:cNvPr>
          <p:cNvSpPr/>
          <p:nvPr/>
        </p:nvSpPr>
        <p:spPr>
          <a:xfrm>
            <a:off x="4341970" y="2394889"/>
            <a:ext cx="3508064" cy="3797011"/>
          </a:xfrm>
          <a:prstGeom prst="roundRect">
            <a:avLst>
              <a:gd name="adj" fmla="val 0"/>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bIns="360000" rtlCol="0" anchor="b"/>
          <a:lstStyle/>
          <a:p>
            <a:pPr algn="ctr">
              <a:spcBef>
                <a:spcPts val="300"/>
              </a:spcBef>
            </a:pPr>
            <a:r>
              <a:rPr lang="ja-JP" altLang="en-US" sz="2400" b="1">
                <a:solidFill>
                  <a:srgbClr val="37638D"/>
                </a:solidFill>
                <a:latin typeface="Montserrat SemiBold" pitchFamily="2" charset="0"/>
                <a:ea typeface="Yu Gothic" panose="020B0400000000000000" pitchFamily="34" charset="-128"/>
              </a:rPr>
              <a:t>回答数を</a:t>
            </a:r>
            <a:endParaRPr lang="en-US" altLang="ja-JP" sz="2400" b="1" dirty="0">
              <a:solidFill>
                <a:srgbClr val="37638D"/>
              </a:solidFill>
              <a:latin typeface="Montserrat SemiBold" pitchFamily="2" charset="0"/>
              <a:ea typeface="Yu Gothic" panose="020B0400000000000000" pitchFamily="34" charset="-128"/>
            </a:endParaRPr>
          </a:p>
          <a:p>
            <a:pPr algn="ctr">
              <a:spcBef>
                <a:spcPts val="300"/>
              </a:spcBef>
            </a:pPr>
            <a:r>
              <a:rPr lang="ja-JP" altLang="en-US" sz="2400" b="1">
                <a:solidFill>
                  <a:srgbClr val="37638D"/>
                </a:solidFill>
                <a:latin typeface="Montserrat SemiBold" pitchFamily="2" charset="0"/>
                <a:ea typeface="Yu Gothic" panose="020B0400000000000000" pitchFamily="34" charset="-128"/>
              </a:rPr>
              <a:t>自動で集計可能か</a:t>
            </a:r>
            <a:endParaRPr lang="en-US" altLang="ja-JP" sz="2400" b="1" dirty="0">
              <a:solidFill>
                <a:srgbClr val="37638D"/>
              </a:solidFill>
              <a:latin typeface="Montserrat SemiBold" pitchFamily="2" charset="0"/>
              <a:ea typeface="Yu Gothic" panose="020B0400000000000000" pitchFamily="34" charset="-128"/>
            </a:endParaRPr>
          </a:p>
          <a:p>
            <a:pPr algn="ctr">
              <a:spcBef>
                <a:spcPts val="900"/>
              </a:spcBef>
            </a:pPr>
            <a:r>
              <a:rPr lang="ja-JP" altLang="en-US" sz="1400" b="1">
                <a:solidFill>
                  <a:schemeClr val="tx1">
                    <a:lumMod val="75000"/>
                    <a:lumOff val="25000"/>
                  </a:schemeClr>
                </a:solidFill>
                <a:latin typeface="Montserrat SemiBold" pitchFamily="2" charset="0"/>
                <a:ea typeface="Yu Gothic" panose="020B0400000000000000" pitchFamily="34" charset="-128"/>
              </a:rPr>
              <a:t>従業員からの回答を手動で集計</a:t>
            </a:r>
            <a:endParaRPr lang="en-US" altLang="ja-JP" sz="1400" b="1" dirty="0">
              <a:solidFill>
                <a:schemeClr val="tx1">
                  <a:lumMod val="75000"/>
                  <a:lumOff val="25000"/>
                </a:schemeClr>
              </a:solidFill>
              <a:latin typeface="Montserrat SemiBold" pitchFamily="2" charset="0"/>
              <a:ea typeface="Yu Gothic" panose="020B0400000000000000" pitchFamily="34" charset="-128"/>
            </a:endParaRPr>
          </a:p>
          <a:p>
            <a:pPr algn="ctr">
              <a:spcBef>
                <a:spcPts val="300"/>
              </a:spcBef>
            </a:pPr>
            <a:r>
              <a:rPr lang="ja-JP" altLang="en-US" sz="1400" b="1">
                <a:solidFill>
                  <a:schemeClr val="tx1">
                    <a:lumMod val="75000"/>
                    <a:lumOff val="25000"/>
                  </a:schemeClr>
                </a:solidFill>
                <a:latin typeface="Montserrat SemiBold" pitchFamily="2" charset="0"/>
                <a:ea typeface="Yu Gothic" panose="020B0400000000000000" pitchFamily="34" charset="-128"/>
              </a:rPr>
              <a:t>するのではなく、自動で集計し</a:t>
            </a:r>
            <a:endParaRPr lang="en-US" altLang="ja-JP" sz="1400" b="1" dirty="0">
              <a:solidFill>
                <a:schemeClr val="tx1">
                  <a:lumMod val="75000"/>
                  <a:lumOff val="25000"/>
                </a:schemeClr>
              </a:solidFill>
              <a:latin typeface="Montserrat SemiBold" pitchFamily="2" charset="0"/>
              <a:ea typeface="Yu Gothic" panose="020B0400000000000000" pitchFamily="34" charset="-128"/>
            </a:endParaRPr>
          </a:p>
          <a:p>
            <a:pPr algn="ctr">
              <a:spcBef>
                <a:spcPts val="300"/>
              </a:spcBef>
            </a:pPr>
            <a:r>
              <a:rPr lang="ja-JP" altLang="en-US" sz="1400" b="1">
                <a:solidFill>
                  <a:schemeClr val="tx1">
                    <a:lumMod val="75000"/>
                    <a:lumOff val="25000"/>
                  </a:schemeClr>
                </a:solidFill>
                <a:latin typeface="Montserrat SemiBold" pitchFamily="2" charset="0"/>
                <a:ea typeface="Yu Gothic" panose="020B0400000000000000" pitchFamily="34" charset="-128"/>
              </a:rPr>
              <a:t>一刻も早い対応を実現できるか</a:t>
            </a:r>
            <a:endParaRPr lang="ja-JP" altLang="en-US" sz="1400" b="1" dirty="0">
              <a:solidFill>
                <a:schemeClr val="tx1">
                  <a:lumMod val="75000"/>
                  <a:lumOff val="25000"/>
                </a:schemeClr>
              </a:solidFill>
              <a:latin typeface="Montserrat SemiBold" pitchFamily="2" charset="0"/>
              <a:ea typeface="Yu Gothic" panose="020B0400000000000000" pitchFamily="34" charset="-128"/>
            </a:endParaRPr>
          </a:p>
        </p:txBody>
      </p:sp>
      <p:sp>
        <p:nvSpPr>
          <p:cNvPr id="13" name="角丸四角形 12">
            <a:extLst>
              <a:ext uri="{FF2B5EF4-FFF2-40B4-BE49-F238E27FC236}">
                <a16:creationId xmlns:a16="http://schemas.microsoft.com/office/drawing/2014/main" id="{BEADC7CC-8FF1-86A7-9097-FAFAEB071914}"/>
              </a:ext>
            </a:extLst>
          </p:cNvPr>
          <p:cNvSpPr/>
          <p:nvPr/>
        </p:nvSpPr>
        <p:spPr>
          <a:xfrm>
            <a:off x="8241025" y="2394889"/>
            <a:ext cx="3508064" cy="3797011"/>
          </a:xfrm>
          <a:prstGeom prst="roundRect">
            <a:avLst>
              <a:gd name="adj" fmla="val 0"/>
            </a:avLst>
          </a:prstGeom>
          <a:solidFill>
            <a:schemeClr val="bg1"/>
          </a:solidFill>
          <a:ln w="25400">
            <a:noFill/>
          </a:ln>
        </p:spPr>
        <p:style>
          <a:lnRef idx="2">
            <a:schemeClr val="accent1">
              <a:shade val="15000"/>
            </a:schemeClr>
          </a:lnRef>
          <a:fillRef idx="1">
            <a:schemeClr val="accent1"/>
          </a:fillRef>
          <a:effectRef idx="0">
            <a:schemeClr val="accent1"/>
          </a:effectRef>
          <a:fontRef idx="minor">
            <a:schemeClr val="lt1"/>
          </a:fontRef>
        </p:style>
        <p:txBody>
          <a:bodyPr bIns="360000" rtlCol="0" anchor="b"/>
          <a:lstStyle/>
          <a:p>
            <a:pPr algn="ctr">
              <a:spcBef>
                <a:spcPts val="300"/>
              </a:spcBef>
            </a:pPr>
            <a:r>
              <a:rPr lang="ja-JP" altLang="en-US" sz="2400" b="1">
                <a:solidFill>
                  <a:srgbClr val="37638D"/>
                </a:solidFill>
                <a:latin typeface="Montserrat SemiBold" pitchFamily="2" charset="0"/>
                <a:ea typeface="Yu Gothic" panose="020B0400000000000000" pitchFamily="34" charset="-128"/>
              </a:rPr>
              <a:t>災害時でも</a:t>
            </a:r>
            <a:endParaRPr lang="en-US" altLang="ja-JP" sz="2400" b="1" dirty="0">
              <a:solidFill>
                <a:srgbClr val="37638D"/>
              </a:solidFill>
              <a:latin typeface="Montserrat SemiBold" pitchFamily="2" charset="0"/>
              <a:ea typeface="Yu Gothic" panose="020B0400000000000000" pitchFamily="34" charset="-128"/>
            </a:endParaRPr>
          </a:p>
          <a:p>
            <a:pPr algn="ctr">
              <a:spcBef>
                <a:spcPts val="300"/>
              </a:spcBef>
            </a:pPr>
            <a:r>
              <a:rPr lang="ja-JP" altLang="en-US" sz="2400" b="1">
                <a:solidFill>
                  <a:srgbClr val="37638D"/>
                </a:solidFill>
                <a:latin typeface="Montserrat SemiBold" pitchFamily="2" charset="0"/>
                <a:ea typeface="Yu Gothic" panose="020B0400000000000000" pitchFamily="34" charset="-128"/>
              </a:rPr>
              <a:t>連絡が可能か</a:t>
            </a:r>
            <a:endParaRPr lang="en-US" altLang="ja-JP" sz="2400" b="1" dirty="0">
              <a:solidFill>
                <a:srgbClr val="37638D"/>
              </a:solidFill>
              <a:latin typeface="Montserrat SemiBold" pitchFamily="2" charset="0"/>
              <a:ea typeface="Yu Gothic" panose="020B0400000000000000" pitchFamily="34" charset="-128"/>
            </a:endParaRPr>
          </a:p>
          <a:p>
            <a:pPr algn="ctr">
              <a:spcBef>
                <a:spcPts val="900"/>
              </a:spcBef>
            </a:pPr>
            <a:r>
              <a:rPr lang="ja-JP" altLang="en-US" sz="1400" b="1">
                <a:solidFill>
                  <a:schemeClr val="tx1">
                    <a:lumMod val="75000"/>
                    <a:lumOff val="25000"/>
                  </a:schemeClr>
                </a:solidFill>
                <a:latin typeface="Montserrat SemiBold" pitchFamily="2" charset="0"/>
                <a:ea typeface="Yu Gothic" panose="020B0400000000000000" pitchFamily="34" charset="-128"/>
              </a:rPr>
              <a:t>電話やメールに代わる、</a:t>
            </a:r>
            <a:endParaRPr lang="en-US" altLang="ja-JP" sz="1400" b="1" dirty="0">
              <a:solidFill>
                <a:schemeClr val="tx1">
                  <a:lumMod val="75000"/>
                  <a:lumOff val="25000"/>
                </a:schemeClr>
              </a:solidFill>
              <a:latin typeface="Montserrat SemiBold" pitchFamily="2" charset="0"/>
              <a:ea typeface="Yu Gothic" panose="020B0400000000000000" pitchFamily="34" charset="-128"/>
            </a:endParaRPr>
          </a:p>
          <a:p>
            <a:pPr algn="ctr">
              <a:spcBef>
                <a:spcPts val="300"/>
              </a:spcBef>
            </a:pPr>
            <a:r>
              <a:rPr lang="ja-JP" altLang="en-US" sz="1400" b="1">
                <a:solidFill>
                  <a:schemeClr val="tx1">
                    <a:lumMod val="75000"/>
                    <a:lumOff val="25000"/>
                  </a:schemeClr>
                </a:solidFill>
                <a:latin typeface="Montserrat SemiBold" pitchFamily="2" charset="0"/>
                <a:ea typeface="Yu Gothic" panose="020B0400000000000000" pitchFamily="34" charset="-128"/>
              </a:rPr>
              <a:t>災害時でも繋がる</a:t>
            </a:r>
            <a:endParaRPr lang="en-US" altLang="ja-JP" sz="1400" b="1" dirty="0">
              <a:solidFill>
                <a:schemeClr val="tx1">
                  <a:lumMod val="75000"/>
                  <a:lumOff val="25000"/>
                </a:schemeClr>
              </a:solidFill>
              <a:latin typeface="Montserrat SemiBold" pitchFamily="2" charset="0"/>
              <a:ea typeface="Yu Gothic" panose="020B0400000000000000" pitchFamily="34" charset="-128"/>
            </a:endParaRPr>
          </a:p>
          <a:p>
            <a:pPr algn="ctr">
              <a:spcBef>
                <a:spcPts val="300"/>
              </a:spcBef>
            </a:pPr>
            <a:r>
              <a:rPr lang="ja-JP" altLang="en-US" sz="1400" b="1">
                <a:solidFill>
                  <a:schemeClr val="tx1">
                    <a:lumMod val="75000"/>
                    <a:lumOff val="25000"/>
                  </a:schemeClr>
                </a:solidFill>
                <a:latin typeface="Montserrat SemiBold" pitchFamily="2" charset="0"/>
                <a:ea typeface="Yu Gothic" panose="020B0400000000000000" pitchFamily="34" charset="-128"/>
              </a:rPr>
              <a:t>コミュニケーション機能があるか</a:t>
            </a:r>
            <a:endParaRPr lang="ja-JP" altLang="en-US" sz="1400" b="1" dirty="0">
              <a:solidFill>
                <a:schemeClr val="tx1">
                  <a:lumMod val="75000"/>
                  <a:lumOff val="25000"/>
                </a:schemeClr>
              </a:solidFill>
              <a:latin typeface="Montserrat SemiBold" pitchFamily="2" charset="0"/>
              <a:ea typeface="Yu Gothic" panose="020B0400000000000000" pitchFamily="34" charset="-128"/>
            </a:endParaRPr>
          </a:p>
        </p:txBody>
      </p:sp>
      <p:pic>
        <p:nvPicPr>
          <p:cNvPr id="16" name="グラフィックス 15" descr="チャット 単色塗りつぶし">
            <a:extLst>
              <a:ext uri="{FF2B5EF4-FFF2-40B4-BE49-F238E27FC236}">
                <a16:creationId xmlns:a16="http://schemas.microsoft.com/office/drawing/2014/main" id="{ADF7960B-9C32-92E2-C673-CC1E15FCDB7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88414" y="2661384"/>
            <a:ext cx="1217066" cy="1217066"/>
          </a:xfrm>
          <a:prstGeom prst="rect">
            <a:avLst/>
          </a:prstGeom>
        </p:spPr>
      </p:pic>
      <p:pic>
        <p:nvPicPr>
          <p:cNvPr id="18" name="グラフィックス 17" descr="メガホン 1 単色塗りつぶし">
            <a:extLst>
              <a:ext uri="{FF2B5EF4-FFF2-40B4-BE49-F238E27FC236}">
                <a16:creationId xmlns:a16="http://schemas.microsoft.com/office/drawing/2014/main" id="{8527B88F-1841-5861-5308-46290269B30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86524" y="2661384"/>
            <a:ext cx="1217066" cy="1217066"/>
          </a:xfrm>
          <a:prstGeom prst="rect">
            <a:avLst/>
          </a:prstGeom>
        </p:spPr>
      </p:pic>
      <p:pic>
        <p:nvPicPr>
          <p:cNvPr id="20" name="グラフィックス 19" descr="矢印付きの円 単色塗りつぶし">
            <a:extLst>
              <a:ext uri="{FF2B5EF4-FFF2-40B4-BE49-F238E27FC236}">
                <a16:creationId xmlns:a16="http://schemas.microsoft.com/office/drawing/2014/main" id="{63608ADA-3535-B74B-6CDC-E53FD15A7AD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87467" y="2661384"/>
            <a:ext cx="1217066" cy="1217066"/>
          </a:xfrm>
          <a:prstGeom prst="rect">
            <a:avLst/>
          </a:prstGeom>
        </p:spPr>
      </p:pic>
    </p:spTree>
    <p:extLst>
      <p:ext uri="{BB962C8B-B14F-4D97-AF65-F5344CB8AC3E}">
        <p14:creationId xmlns:p14="http://schemas.microsoft.com/office/powerpoint/2010/main" val="3545915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a:extLst>
              <a:ext uri="{FF2B5EF4-FFF2-40B4-BE49-F238E27FC236}">
                <a16:creationId xmlns:a16="http://schemas.microsoft.com/office/drawing/2014/main" id="{725778C1-D268-A7EA-0B2A-D51F14A70DD2}"/>
              </a:ext>
            </a:extLst>
          </p:cNvPr>
          <p:cNvSpPr/>
          <p:nvPr/>
        </p:nvSpPr>
        <p:spPr>
          <a:xfrm>
            <a:off x="6222209" y="2982615"/>
            <a:ext cx="5529262" cy="1576983"/>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0" rtlCol="0" anchor="ctr"/>
          <a:lstStyle/>
          <a:p>
            <a:pPr>
              <a:spcBef>
                <a:spcPts val="600"/>
              </a:spcBef>
            </a:pPr>
            <a:r>
              <a:rPr lang="ja-JP" altLang="en-US" sz="2000" b="1">
                <a:solidFill>
                  <a:srgbClr val="37638D"/>
                </a:solidFill>
                <a:latin typeface="Montserrat SemiBold" pitchFamily="2" charset="0"/>
                <a:ea typeface="Yu Gothic" panose="020B0400000000000000" pitchFamily="34" charset="-128"/>
              </a:rPr>
              <a:t>地震・津波・特別警報に対応</a:t>
            </a:r>
            <a:endParaRPr lang="en-US" altLang="ja-JP" sz="2000" b="1" dirty="0">
              <a:solidFill>
                <a:srgbClr val="37638D"/>
              </a:solidFill>
              <a:latin typeface="Montserrat SemiBold" pitchFamily="2" charset="0"/>
              <a:ea typeface="Yu Gothic" panose="020B0400000000000000" pitchFamily="34" charset="-128"/>
            </a:endParaRPr>
          </a:p>
          <a:p>
            <a:pPr>
              <a:spcBef>
                <a:spcPts val="600"/>
              </a:spcBef>
            </a:pPr>
            <a:r>
              <a:rPr kumimoji="1" lang="ja-JP" altLang="en-US" sz="1600" b="1">
                <a:solidFill>
                  <a:schemeClr val="tx1">
                    <a:lumMod val="75000"/>
                    <a:lumOff val="25000"/>
                  </a:schemeClr>
                </a:solidFill>
                <a:latin typeface="Montserrat SemiBold" pitchFamily="2" charset="0"/>
                <a:ea typeface="Yu Gothic" panose="020B0400000000000000" pitchFamily="34" charset="-128"/>
              </a:rPr>
              <a:t>どの地域で、どの程度の災害が発生した</a:t>
            </a:r>
            <a:endParaRPr kumimoji="1" lang="en-US" altLang="ja-JP" sz="1600" b="1" dirty="0">
              <a:solidFill>
                <a:schemeClr val="tx1">
                  <a:lumMod val="75000"/>
                  <a:lumOff val="25000"/>
                </a:schemeClr>
              </a:solidFill>
              <a:latin typeface="Montserrat SemiBold" pitchFamily="2" charset="0"/>
              <a:ea typeface="Yu Gothic" panose="020B0400000000000000" pitchFamily="34" charset="-128"/>
            </a:endParaRPr>
          </a:p>
          <a:p>
            <a:pPr>
              <a:spcBef>
                <a:spcPts val="300"/>
              </a:spcBef>
            </a:pPr>
            <a:r>
              <a:rPr kumimoji="1" lang="ja-JP" altLang="en-US" sz="1600" b="1">
                <a:solidFill>
                  <a:schemeClr val="tx1">
                    <a:lumMod val="75000"/>
                    <a:lumOff val="25000"/>
                  </a:schemeClr>
                </a:solidFill>
                <a:latin typeface="Montserrat SemiBold" pitchFamily="2" charset="0"/>
                <a:ea typeface="Yu Gothic" panose="020B0400000000000000" pitchFamily="34" charset="-128"/>
              </a:rPr>
              <a:t>場合に一斉送信するかの設定も可能</a:t>
            </a:r>
            <a:endParaRPr kumimoji="1" lang="en-US" altLang="ja-JP" sz="1600" b="1" dirty="0">
              <a:solidFill>
                <a:schemeClr val="tx1">
                  <a:lumMod val="75000"/>
                  <a:lumOff val="25000"/>
                </a:schemeClr>
              </a:solidFill>
              <a:latin typeface="Montserrat SemiBold" pitchFamily="2" charset="0"/>
              <a:ea typeface="Yu Gothic" panose="020B0400000000000000" pitchFamily="34" charset="-128"/>
            </a:endParaRPr>
          </a:p>
        </p:txBody>
      </p:sp>
      <p:sp>
        <p:nvSpPr>
          <p:cNvPr id="16" name="角丸四角形 15">
            <a:extLst>
              <a:ext uri="{FF2B5EF4-FFF2-40B4-BE49-F238E27FC236}">
                <a16:creationId xmlns:a16="http://schemas.microsoft.com/office/drawing/2014/main" id="{FC9D3B5E-C8B0-EC05-3350-9A75AB49A77F}"/>
              </a:ext>
            </a:extLst>
          </p:cNvPr>
          <p:cNvSpPr/>
          <p:nvPr/>
        </p:nvSpPr>
        <p:spPr>
          <a:xfrm>
            <a:off x="442913" y="2982615"/>
            <a:ext cx="5529262" cy="1576983"/>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0" rtlCol="0" anchor="ctr"/>
          <a:lstStyle/>
          <a:p>
            <a:pPr>
              <a:spcBef>
                <a:spcPts val="600"/>
              </a:spcBef>
            </a:pPr>
            <a:r>
              <a:rPr kumimoji="1" lang="en-US" altLang="ja-JP" sz="2000" b="1" dirty="0">
                <a:solidFill>
                  <a:srgbClr val="37638D"/>
                </a:solidFill>
                <a:latin typeface="Montserrat SemiBold" pitchFamily="2" charset="0"/>
                <a:ea typeface="Yu Gothic" panose="020B0400000000000000" pitchFamily="34" charset="-128"/>
              </a:rPr>
              <a:t>188</a:t>
            </a:r>
            <a:r>
              <a:rPr kumimoji="1" lang="ja-JP" altLang="en-US" sz="2000" b="1">
                <a:solidFill>
                  <a:srgbClr val="37638D"/>
                </a:solidFill>
                <a:latin typeface="Montserrat SemiBold" pitchFamily="2" charset="0"/>
                <a:ea typeface="Yu Gothic" panose="020B0400000000000000" pitchFamily="34" charset="-128"/>
              </a:rPr>
              <a:t>の地域区分設定</a:t>
            </a:r>
            <a:endParaRPr lang="en-US" altLang="ja-JP" sz="2000" b="1" dirty="0">
              <a:solidFill>
                <a:srgbClr val="37638D"/>
              </a:solidFill>
              <a:latin typeface="Montserrat SemiBold" pitchFamily="2" charset="0"/>
              <a:ea typeface="Yu Gothic" panose="020B0400000000000000" pitchFamily="34" charset="-128"/>
            </a:endParaRPr>
          </a:p>
          <a:p>
            <a:pPr>
              <a:spcBef>
                <a:spcPts val="600"/>
              </a:spcBef>
            </a:pPr>
            <a:r>
              <a:rPr lang="ja-JP" altLang="en-US" sz="1600" b="1">
                <a:solidFill>
                  <a:schemeClr val="tx1">
                    <a:lumMod val="75000"/>
                    <a:lumOff val="25000"/>
                  </a:schemeClr>
                </a:solidFill>
                <a:latin typeface="Montserrat SemiBold" pitchFamily="2" charset="0"/>
                <a:ea typeface="Yu Gothic" panose="020B0400000000000000" pitchFamily="34" charset="-128"/>
              </a:rPr>
              <a:t>気象庁が定める細分化された</a:t>
            </a:r>
            <a:r>
              <a:rPr lang="en-US" altLang="ja-JP" sz="1600" b="1" dirty="0">
                <a:solidFill>
                  <a:schemeClr val="tx1">
                    <a:lumMod val="75000"/>
                    <a:lumOff val="25000"/>
                  </a:schemeClr>
                </a:solidFill>
                <a:latin typeface="Montserrat SemiBold" pitchFamily="2" charset="0"/>
                <a:ea typeface="Yu Gothic" panose="020B0400000000000000" pitchFamily="34" charset="-128"/>
              </a:rPr>
              <a:t>188</a:t>
            </a:r>
            <a:r>
              <a:rPr lang="ja-JP" altLang="en-US" sz="1600" b="1">
                <a:solidFill>
                  <a:schemeClr val="tx1">
                    <a:lumMod val="75000"/>
                    <a:lumOff val="25000"/>
                  </a:schemeClr>
                </a:solidFill>
                <a:latin typeface="Montserrat SemiBold" pitchFamily="2" charset="0"/>
                <a:ea typeface="Yu Gothic" panose="020B0400000000000000" pitchFamily="34" charset="-128"/>
              </a:rPr>
              <a:t>の</a:t>
            </a:r>
            <a:endParaRPr lang="en-US" altLang="ja-JP" sz="1600" b="1" dirty="0">
              <a:solidFill>
                <a:schemeClr val="tx1">
                  <a:lumMod val="75000"/>
                  <a:lumOff val="25000"/>
                </a:schemeClr>
              </a:solidFill>
              <a:latin typeface="Montserrat SemiBold" pitchFamily="2" charset="0"/>
              <a:ea typeface="Yu Gothic" panose="020B0400000000000000" pitchFamily="34" charset="-128"/>
            </a:endParaRPr>
          </a:p>
          <a:p>
            <a:pPr>
              <a:spcBef>
                <a:spcPts val="300"/>
              </a:spcBef>
            </a:pPr>
            <a:r>
              <a:rPr lang="ja-JP" altLang="en-US" sz="1600" b="1">
                <a:solidFill>
                  <a:schemeClr val="tx1">
                    <a:lumMod val="75000"/>
                    <a:lumOff val="25000"/>
                  </a:schemeClr>
                </a:solidFill>
                <a:latin typeface="Montserrat SemiBold" pitchFamily="2" charset="0"/>
                <a:ea typeface="Yu Gothic" panose="020B0400000000000000" pitchFamily="34" charset="-128"/>
              </a:rPr>
              <a:t>地域区分に基づいて設定が可能</a:t>
            </a:r>
            <a:endParaRPr lang="en-US" altLang="ja-JP" sz="1600" b="1" dirty="0">
              <a:solidFill>
                <a:schemeClr val="tx1">
                  <a:lumMod val="75000"/>
                  <a:lumOff val="25000"/>
                </a:schemeClr>
              </a:solidFill>
              <a:latin typeface="Montserrat SemiBold" pitchFamily="2" charset="0"/>
              <a:ea typeface="Yu Gothic" panose="020B0400000000000000" pitchFamily="34" charset="-128"/>
            </a:endParaRPr>
          </a:p>
        </p:txBody>
      </p:sp>
      <p:sp>
        <p:nvSpPr>
          <p:cNvPr id="17" name="角丸四角形 16">
            <a:extLst>
              <a:ext uri="{FF2B5EF4-FFF2-40B4-BE49-F238E27FC236}">
                <a16:creationId xmlns:a16="http://schemas.microsoft.com/office/drawing/2014/main" id="{955458C0-C146-E191-59A7-9AEAD4262AD4}"/>
              </a:ext>
            </a:extLst>
          </p:cNvPr>
          <p:cNvSpPr/>
          <p:nvPr/>
        </p:nvSpPr>
        <p:spPr>
          <a:xfrm>
            <a:off x="6222209" y="4804767"/>
            <a:ext cx="5529262" cy="1576983"/>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0" rtlCol="0" anchor="ctr"/>
          <a:lstStyle/>
          <a:p>
            <a:pPr>
              <a:spcBef>
                <a:spcPts val="600"/>
              </a:spcBef>
            </a:pPr>
            <a:r>
              <a:rPr kumimoji="1" lang="ja-JP" altLang="en-US" sz="2000" b="1">
                <a:solidFill>
                  <a:srgbClr val="37638D"/>
                </a:solidFill>
                <a:latin typeface="Montserrat SemiBold" pitchFamily="2" charset="0"/>
                <a:ea typeface="Yu Gothic" panose="020B0400000000000000" pitchFamily="34" charset="-128"/>
              </a:rPr>
              <a:t>設問は自由に設定が可能</a:t>
            </a:r>
            <a:endParaRPr lang="en-US" altLang="ja-JP" sz="2000" b="1" dirty="0">
              <a:solidFill>
                <a:srgbClr val="37638D"/>
              </a:solidFill>
              <a:latin typeface="Montserrat SemiBold" pitchFamily="2" charset="0"/>
              <a:ea typeface="Yu Gothic" panose="020B0400000000000000" pitchFamily="34" charset="-128"/>
            </a:endParaRPr>
          </a:p>
          <a:p>
            <a:pPr>
              <a:spcBef>
                <a:spcPts val="600"/>
              </a:spcBef>
            </a:pPr>
            <a:r>
              <a:rPr kumimoji="1" lang="ja-JP" altLang="en-US" sz="1600" b="1">
                <a:solidFill>
                  <a:schemeClr val="tx1">
                    <a:lumMod val="75000"/>
                    <a:lumOff val="25000"/>
                  </a:schemeClr>
                </a:solidFill>
                <a:latin typeface="Montserrat SemiBold" pitchFamily="2" charset="0"/>
                <a:ea typeface="Yu Gothic" panose="020B0400000000000000" pitchFamily="34" charset="-128"/>
              </a:rPr>
              <a:t>安否確認時の設問のカスタマイズに加え</a:t>
            </a:r>
            <a:endParaRPr kumimoji="1" lang="en-US" altLang="ja-JP" sz="1600" b="1" dirty="0">
              <a:solidFill>
                <a:schemeClr val="tx1">
                  <a:lumMod val="75000"/>
                  <a:lumOff val="25000"/>
                </a:schemeClr>
              </a:solidFill>
              <a:latin typeface="Montserrat SemiBold" pitchFamily="2" charset="0"/>
              <a:ea typeface="Yu Gothic" panose="020B0400000000000000" pitchFamily="34" charset="-128"/>
            </a:endParaRPr>
          </a:p>
          <a:p>
            <a:pPr>
              <a:spcBef>
                <a:spcPts val="300"/>
              </a:spcBef>
            </a:pPr>
            <a:r>
              <a:rPr lang="ja-JP" altLang="en-US" sz="1600" b="1">
                <a:solidFill>
                  <a:schemeClr val="tx1">
                    <a:lumMod val="75000"/>
                    <a:lumOff val="25000"/>
                  </a:schemeClr>
                </a:solidFill>
                <a:latin typeface="Montserrat SemiBold" pitchFamily="2" charset="0"/>
                <a:ea typeface="Yu Gothic" panose="020B0400000000000000" pitchFamily="34" charset="-128"/>
              </a:rPr>
              <a:t>送信されるメールの内容の設定も</a:t>
            </a:r>
            <a:r>
              <a:rPr lang="ja-JP" altLang="en" sz="1600" b="1">
                <a:solidFill>
                  <a:schemeClr val="tx1">
                    <a:lumMod val="75000"/>
                    <a:lumOff val="25000"/>
                  </a:schemeClr>
                </a:solidFill>
                <a:latin typeface="Montserrat SemiBold" pitchFamily="2" charset="0"/>
                <a:ea typeface="Yu Gothic" panose="020B0400000000000000" pitchFamily="34" charset="-128"/>
              </a:rPr>
              <a:t>可能</a:t>
            </a:r>
            <a:endParaRPr kumimoji="1" lang="en-US" altLang="ja-JP" sz="1600" b="1" dirty="0">
              <a:solidFill>
                <a:schemeClr val="tx1">
                  <a:lumMod val="75000"/>
                  <a:lumOff val="25000"/>
                </a:schemeClr>
              </a:solidFill>
              <a:latin typeface="Montserrat SemiBold" pitchFamily="2" charset="0"/>
              <a:ea typeface="Yu Gothic" panose="020B0400000000000000" pitchFamily="34" charset="-128"/>
            </a:endParaRPr>
          </a:p>
        </p:txBody>
      </p:sp>
      <p:sp>
        <p:nvSpPr>
          <p:cNvPr id="18" name="角丸四角形 17">
            <a:extLst>
              <a:ext uri="{FF2B5EF4-FFF2-40B4-BE49-F238E27FC236}">
                <a16:creationId xmlns:a16="http://schemas.microsoft.com/office/drawing/2014/main" id="{12A7EF25-58E4-9B3D-A994-CD668CF823E9}"/>
              </a:ext>
            </a:extLst>
          </p:cNvPr>
          <p:cNvSpPr/>
          <p:nvPr/>
        </p:nvSpPr>
        <p:spPr>
          <a:xfrm>
            <a:off x="442913" y="4804767"/>
            <a:ext cx="5529262" cy="1576983"/>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0" rtlCol="0" anchor="ctr"/>
          <a:lstStyle/>
          <a:p>
            <a:pPr>
              <a:spcBef>
                <a:spcPts val="600"/>
              </a:spcBef>
            </a:pPr>
            <a:r>
              <a:rPr kumimoji="1" lang="ja-JP" altLang="en-US" sz="2000" b="1">
                <a:solidFill>
                  <a:srgbClr val="37638D"/>
                </a:solidFill>
                <a:latin typeface="Montserrat SemiBold" pitchFamily="2" charset="0"/>
                <a:ea typeface="Yu Gothic" panose="020B0400000000000000" pitchFamily="34" charset="-128"/>
              </a:rPr>
              <a:t>地震は</a:t>
            </a:r>
            <a:r>
              <a:rPr kumimoji="1" lang="en-US" altLang="ja-JP" sz="2000" b="1" dirty="0">
                <a:solidFill>
                  <a:srgbClr val="37638D"/>
                </a:solidFill>
                <a:latin typeface="Montserrat SemiBold" pitchFamily="2" charset="0"/>
                <a:ea typeface="Yu Gothic" panose="020B0400000000000000" pitchFamily="34" charset="-128"/>
              </a:rPr>
              <a:t>5</a:t>
            </a:r>
            <a:r>
              <a:rPr kumimoji="1" lang="ja-JP" altLang="en-US" sz="2000" b="1">
                <a:solidFill>
                  <a:srgbClr val="37638D"/>
                </a:solidFill>
                <a:latin typeface="Montserrat SemiBold" pitchFamily="2" charset="0"/>
                <a:ea typeface="Yu Gothic" panose="020B0400000000000000" pitchFamily="34" charset="-128"/>
              </a:rPr>
              <a:t>段階で設定可能</a:t>
            </a:r>
            <a:endParaRPr lang="en-US" altLang="ja-JP" sz="2000" b="1" dirty="0">
              <a:solidFill>
                <a:srgbClr val="37638D"/>
              </a:solidFill>
              <a:latin typeface="Montserrat SemiBold" pitchFamily="2" charset="0"/>
              <a:ea typeface="Yu Gothic" panose="020B0400000000000000" pitchFamily="34" charset="-128"/>
            </a:endParaRPr>
          </a:p>
          <a:p>
            <a:pPr>
              <a:spcBef>
                <a:spcPts val="600"/>
              </a:spcBef>
            </a:pPr>
            <a:r>
              <a:rPr kumimoji="1" lang="ja-JP" altLang="en-US" sz="1600" b="1">
                <a:solidFill>
                  <a:schemeClr val="tx1">
                    <a:lumMod val="75000"/>
                    <a:lumOff val="25000"/>
                  </a:schemeClr>
                </a:solidFill>
                <a:latin typeface="Montserrat SemiBold" pitchFamily="2" charset="0"/>
                <a:ea typeface="Yu Gothic" panose="020B0400000000000000" pitchFamily="34" charset="-128"/>
              </a:rPr>
              <a:t>地震発生の場合は震度</a:t>
            </a:r>
            <a:r>
              <a:rPr kumimoji="1" lang="en-US" altLang="ja-JP" sz="1600" b="1" dirty="0">
                <a:solidFill>
                  <a:schemeClr val="tx1">
                    <a:lumMod val="75000"/>
                    <a:lumOff val="25000"/>
                  </a:schemeClr>
                </a:solidFill>
                <a:latin typeface="Montserrat SemiBold" pitchFamily="2" charset="0"/>
                <a:ea typeface="Yu Gothic" panose="020B0400000000000000" pitchFamily="34" charset="-128"/>
              </a:rPr>
              <a:t>5</a:t>
            </a:r>
            <a:r>
              <a:rPr kumimoji="1" lang="ja-JP" altLang="en-US" sz="1600" b="1">
                <a:solidFill>
                  <a:schemeClr val="tx1">
                    <a:lumMod val="75000"/>
                    <a:lumOff val="25000"/>
                  </a:schemeClr>
                </a:solidFill>
                <a:latin typeface="Montserrat SemiBold" pitchFamily="2" charset="0"/>
                <a:ea typeface="Yu Gothic" panose="020B0400000000000000" pitchFamily="34" charset="-128"/>
              </a:rPr>
              <a:t>弱</a:t>
            </a:r>
            <a:r>
              <a:rPr kumimoji="1" lang="en-US" altLang="ja-JP" sz="1600" b="1" dirty="0">
                <a:solidFill>
                  <a:schemeClr val="tx1">
                    <a:lumMod val="75000"/>
                    <a:lumOff val="25000"/>
                  </a:schemeClr>
                </a:solidFill>
                <a:latin typeface="Montserrat SemiBold" pitchFamily="2" charset="0"/>
                <a:ea typeface="Yu Gothic" panose="020B0400000000000000" pitchFamily="34" charset="-128"/>
              </a:rPr>
              <a:t>~7</a:t>
            </a:r>
            <a:r>
              <a:rPr kumimoji="1" lang="ja-JP" altLang="en-US" sz="1600" b="1">
                <a:solidFill>
                  <a:schemeClr val="tx1">
                    <a:lumMod val="75000"/>
                    <a:lumOff val="25000"/>
                  </a:schemeClr>
                </a:solidFill>
                <a:latin typeface="Montserrat SemiBold" pitchFamily="2" charset="0"/>
                <a:ea typeface="Yu Gothic" panose="020B0400000000000000" pitchFamily="34" charset="-128"/>
              </a:rPr>
              <a:t>までの</a:t>
            </a:r>
            <a:endParaRPr kumimoji="1" lang="en-US" altLang="ja-JP" sz="1600" b="1" dirty="0">
              <a:solidFill>
                <a:schemeClr val="tx1">
                  <a:lumMod val="75000"/>
                  <a:lumOff val="25000"/>
                </a:schemeClr>
              </a:solidFill>
              <a:latin typeface="Montserrat SemiBold" pitchFamily="2" charset="0"/>
              <a:ea typeface="Yu Gothic" panose="020B0400000000000000" pitchFamily="34" charset="-128"/>
            </a:endParaRPr>
          </a:p>
          <a:p>
            <a:pPr>
              <a:spcBef>
                <a:spcPts val="300"/>
              </a:spcBef>
            </a:pPr>
            <a:r>
              <a:rPr lang="en-US" altLang="ja-JP" sz="1600" b="1" dirty="0">
                <a:solidFill>
                  <a:schemeClr val="tx1">
                    <a:lumMod val="75000"/>
                    <a:lumOff val="25000"/>
                  </a:schemeClr>
                </a:solidFill>
                <a:latin typeface="Montserrat SemiBold" pitchFamily="2" charset="0"/>
                <a:ea typeface="Yu Gothic" panose="020B0400000000000000" pitchFamily="34" charset="-128"/>
              </a:rPr>
              <a:t>5</a:t>
            </a:r>
            <a:r>
              <a:rPr lang="ja-JP" altLang="en-US" sz="1600" b="1">
                <a:solidFill>
                  <a:schemeClr val="tx1">
                    <a:lumMod val="75000"/>
                    <a:lumOff val="25000"/>
                  </a:schemeClr>
                </a:solidFill>
                <a:latin typeface="Montserrat SemiBold" pitchFamily="2" charset="0"/>
                <a:ea typeface="Yu Gothic" panose="020B0400000000000000" pitchFamily="34" charset="-128"/>
              </a:rPr>
              <a:t>段階で一斉送信の設定が可能</a:t>
            </a:r>
            <a:endParaRPr kumimoji="1" lang="en-US" altLang="ja-JP" sz="1600" b="1" dirty="0">
              <a:solidFill>
                <a:schemeClr val="tx1">
                  <a:lumMod val="75000"/>
                  <a:lumOff val="25000"/>
                </a:schemeClr>
              </a:solidFill>
              <a:latin typeface="Montserrat SemiBold" pitchFamily="2" charset="0"/>
              <a:ea typeface="Yu Gothic" panose="020B0400000000000000" pitchFamily="34" charset="-128"/>
            </a:endParaRPr>
          </a:p>
        </p:txBody>
      </p:sp>
      <p:sp>
        <p:nvSpPr>
          <p:cNvPr id="14" name="角丸四角形 13">
            <a:extLst>
              <a:ext uri="{FF2B5EF4-FFF2-40B4-BE49-F238E27FC236}">
                <a16:creationId xmlns:a16="http://schemas.microsoft.com/office/drawing/2014/main" id="{0BC8A51A-3C7C-B997-0CE6-73E021531AC7}"/>
              </a:ext>
            </a:extLst>
          </p:cNvPr>
          <p:cNvSpPr/>
          <p:nvPr/>
        </p:nvSpPr>
        <p:spPr>
          <a:xfrm>
            <a:off x="6222209" y="1160463"/>
            <a:ext cx="5529262" cy="1576983"/>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0" rtlCol="0" anchor="ctr"/>
          <a:lstStyle/>
          <a:p>
            <a:pPr>
              <a:spcBef>
                <a:spcPts val="600"/>
              </a:spcBef>
            </a:pPr>
            <a:r>
              <a:rPr kumimoji="1" lang="en-US" altLang="ja-JP" sz="2000" b="1" dirty="0">
                <a:solidFill>
                  <a:srgbClr val="37638D"/>
                </a:solidFill>
                <a:latin typeface="Montserrat SemiBold" pitchFamily="2" charset="0"/>
                <a:ea typeface="Yu Gothic" panose="020B0400000000000000" pitchFamily="34" charset="-128"/>
              </a:rPr>
              <a:t>6</a:t>
            </a:r>
            <a:r>
              <a:rPr kumimoji="1" lang="ja-JP" altLang="en-US" sz="2000" b="1">
                <a:solidFill>
                  <a:srgbClr val="37638D"/>
                </a:solidFill>
                <a:latin typeface="Montserrat SemiBold" pitchFamily="2" charset="0"/>
                <a:ea typeface="Yu Gothic" panose="020B0400000000000000" pitchFamily="34" charset="-128"/>
              </a:rPr>
              <a:t>つの通知先が設定可能</a:t>
            </a:r>
            <a:endParaRPr lang="en-US" altLang="ja-JP" sz="2000" b="1" dirty="0">
              <a:solidFill>
                <a:srgbClr val="37638D"/>
              </a:solidFill>
              <a:latin typeface="Montserrat SemiBold" pitchFamily="2" charset="0"/>
              <a:ea typeface="Yu Gothic" panose="020B0400000000000000" pitchFamily="34" charset="-128"/>
            </a:endParaRPr>
          </a:p>
          <a:p>
            <a:pPr>
              <a:spcBef>
                <a:spcPts val="600"/>
              </a:spcBef>
            </a:pPr>
            <a:r>
              <a:rPr lang="ja-JP" altLang="en-US" sz="1600" b="1">
                <a:solidFill>
                  <a:schemeClr val="tx1">
                    <a:lumMod val="75000"/>
                    <a:lumOff val="25000"/>
                  </a:schemeClr>
                </a:solidFill>
                <a:latin typeface="Montserrat SemiBold" pitchFamily="2" charset="0"/>
                <a:ea typeface="Yu Gothic" panose="020B0400000000000000" pitchFamily="34" charset="-128"/>
              </a:rPr>
              <a:t>メールアドレス</a:t>
            </a:r>
            <a:r>
              <a:rPr lang="en-US" altLang="ja-JP" sz="1600" b="1" dirty="0">
                <a:solidFill>
                  <a:schemeClr val="tx1">
                    <a:lumMod val="75000"/>
                    <a:lumOff val="25000"/>
                  </a:schemeClr>
                </a:solidFill>
                <a:latin typeface="Montserrat SemiBold" pitchFamily="2" charset="0"/>
                <a:ea typeface="Yu Gothic" panose="020B0400000000000000" pitchFamily="34" charset="-128"/>
              </a:rPr>
              <a:t>4</a:t>
            </a:r>
            <a:r>
              <a:rPr lang="ja-JP" altLang="en-US" sz="1600" b="1">
                <a:solidFill>
                  <a:schemeClr val="tx1">
                    <a:lumMod val="75000"/>
                    <a:lumOff val="25000"/>
                  </a:schemeClr>
                </a:solidFill>
                <a:latin typeface="Montserrat SemiBold" pitchFamily="2" charset="0"/>
                <a:ea typeface="Yu Gothic" panose="020B0400000000000000" pitchFamily="34" charset="-128"/>
              </a:rPr>
              <a:t>種類</a:t>
            </a:r>
            <a:r>
              <a:rPr lang="en-US" altLang="ja-JP" sz="1600" b="1" baseline="30000" dirty="0">
                <a:solidFill>
                  <a:schemeClr val="tx1">
                    <a:lumMod val="75000"/>
                    <a:lumOff val="25000"/>
                  </a:schemeClr>
                </a:solidFill>
                <a:latin typeface="Montserrat SemiBold" pitchFamily="2" charset="0"/>
                <a:ea typeface="Yu Gothic" panose="020B0400000000000000" pitchFamily="34" charset="-128"/>
              </a:rPr>
              <a:t>※</a:t>
            </a:r>
            <a:r>
              <a:rPr lang="ja-JP" altLang="en-US" sz="1600" b="1">
                <a:solidFill>
                  <a:schemeClr val="tx1">
                    <a:lumMod val="75000"/>
                    <a:lumOff val="25000"/>
                  </a:schemeClr>
                </a:solidFill>
                <a:latin typeface="Montserrat SemiBold" pitchFamily="2" charset="0"/>
                <a:ea typeface="Yu Gothic" panose="020B0400000000000000" pitchFamily="34" charset="-128"/>
              </a:rPr>
              <a:t>、専用アプリ、 </a:t>
            </a:r>
            <a:endParaRPr lang="en-US" altLang="ja-JP" sz="1600" b="1" dirty="0">
              <a:solidFill>
                <a:schemeClr val="tx1">
                  <a:lumMod val="75000"/>
                  <a:lumOff val="25000"/>
                </a:schemeClr>
              </a:solidFill>
              <a:latin typeface="Montserrat SemiBold" pitchFamily="2" charset="0"/>
              <a:ea typeface="Yu Gothic" panose="020B0400000000000000" pitchFamily="34" charset="-128"/>
            </a:endParaRPr>
          </a:p>
          <a:p>
            <a:pPr>
              <a:spcBef>
                <a:spcPts val="300"/>
              </a:spcBef>
            </a:pPr>
            <a:r>
              <a:rPr lang="en" altLang="ja-JP" sz="1600" b="1" dirty="0">
                <a:solidFill>
                  <a:schemeClr val="tx1">
                    <a:lumMod val="75000"/>
                    <a:lumOff val="25000"/>
                  </a:schemeClr>
                </a:solidFill>
                <a:latin typeface="Montserrat SemiBold" pitchFamily="2" charset="0"/>
                <a:ea typeface="Yu Gothic" panose="020B0400000000000000" pitchFamily="34" charset="-128"/>
              </a:rPr>
              <a:t>LINE</a:t>
            </a:r>
            <a:r>
              <a:rPr lang="ja-JP" altLang="en-US" sz="1600" b="1">
                <a:solidFill>
                  <a:schemeClr val="tx1">
                    <a:lumMod val="75000"/>
                    <a:lumOff val="25000"/>
                  </a:schemeClr>
                </a:solidFill>
                <a:latin typeface="Montserrat SemiBold" pitchFamily="2" charset="0"/>
                <a:ea typeface="Yu Gothic" panose="020B0400000000000000" pitchFamily="34" charset="-128"/>
              </a:rPr>
              <a:t>から選択可能 </a:t>
            </a:r>
            <a:r>
              <a:rPr lang="en-US" altLang="ja-JP" sz="1050" b="1" dirty="0">
                <a:solidFill>
                  <a:schemeClr val="tx1">
                    <a:lumMod val="50000"/>
                    <a:lumOff val="50000"/>
                  </a:schemeClr>
                </a:solidFill>
                <a:latin typeface="Montserrat SemiBold" pitchFamily="2" charset="0"/>
                <a:ea typeface="Yu Gothic" panose="020B0400000000000000" pitchFamily="34" charset="-128"/>
              </a:rPr>
              <a:t>※</a:t>
            </a:r>
            <a:r>
              <a:rPr lang="ja-JP" altLang="en-US" sz="1050" b="1">
                <a:solidFill>
                  <a:schemeClr val="tx1">
                    <a:lumMod val="50000"/>
                    <a:lumOff val="50000"/>
                  </a:schemeClr>
                </a:solidFill>
                <a:latin typeface="Montserrat SemiBold" pitchFamily="2" charset="0"/>
                <a:ea typeface="Yu Gothic" panose="020B0400000000000000" pitchFamily="34" charset="-128"/>
              </a:rPr>
              <a:t>管理者</a:t>
            </a:r>
            <a:r>
              <a:rPr lang="en-US" altLang="ja-JP" sz="1050" b="1" dirty="0">
                <a:solidFill>
                  <a:schemeClr val="tx1">
                    <a:lumMod val="50000"/>
                    <a:lumOff val="50000"/>
                  </a:schemeClr>
                </a:solidFill>
                <a:latin typeface="Montserrat SemiBold" pitchFamily="2" charset="0"/>
                <a:ea typeface="Yu Gothic" panose="020B0400000000000000" pitchFamily="34" charset="-128"/>
              </a:rPr>
              <a:t>1</a:t>
            </a:r>
            <a:r>
              <a:rPr lang="ja-JP" altLang="en-US" sz="1050" b="1">
                <a:solidFill>
                  <a:schemeClr val="tx1">
                    <a:lumMod val="50000"/>
                    <a:lumOff val="50000"/>
                  </a:schemeClr>
                </a:solidFill>
                <a:latin typeface="Montserrat SemiBold" pitchFamily="2" charset="0"/>
                <a:ea typeface="Yu Gothic" panose="020B0400000000000000" pitchFamily="34" charset="-128"/>
              </a:rPr>
              <a:t>種類・ユーザー</a:t>
            </a:r>
            <a:r>
              <a:rPr lang="en-US" altLang="ja-JP" sz="1050" b="1" dirty="0">
                <a:solidFill>
                  <a:schemeClr val="tx1">
                    <a:lumMod val="50000"/>
                    <a:lumOff val="50000"/>
                  </a:schemeClr>
                </a:solidFill>
                <a:latin typeface="Montserrat SemiBold" pitchFamily="2" charset="0"/>
                <a:ea typeface="Yu Gothic" panose="020B0400000000000000" pitchFamily="34" charset="-128"/>
              </a:rPr>
              <a:t>3</a:t>
            </a:r>
            <a:r>
              <a:rPr lang="ja-JP" altLang="en-US" sz="1050" b="1">
                <a:solidFill>
                  <a:schemeClr val="tx1">
                    <a:lumMod val="50000"/>
                    <a:lumOff val="50000"/>
                  </a:schemeClr>
                </a:solidFill>
                <a:latin typeface="Montserrat SemiBold" pitchFamily="2" charset="0"/>
                <a:ea typeface="Yu Gothic" panose="020B0400000000000000" pitchFamily="34" charset="-128"/>
              </a:rPr>
              <a:t>種類</a:t>
            </a:r>
            <a:endParaRPr lang="en-US" altLang="ja-JP" sz="1600" b="1" dirty="0">
              <a:solidFill>
                <a:schemeClr val="tx1">
                  <a:lumMod val="50000"/>
                  <a:lumOff val="50000"/>
                </a:schemeClr>
              </a:solidFill>
              <a:latin typeface="Montserrat SemiBold" pitchFamily="2" charset="0"/>
              <a:ea typeface="Yu Gothic" panose="020B0400000000000000" pitchFamily="34" charset="-128"/>
            </a:endParaRPr>
          </a:p>
        </p:txBody>
      </p:sp>
      <p:sp>
        <p:nvSpPr>
          <p:cNvPr id="2" name="タイトル 1">
            <a:extLst>
              <a:ext uri="{FF2B5EF4-FFF2-40B4-BE49-F238E27FC236}">
                <a16:creationId xmlns:a16="http://schemas.microsoft.com/office/drawing/2014/main" id="{53DECE3B-0D4B-84B6-DA9F-4D34047562E5}"/>
              </a:ext>
            </a:extLst>
          </p:cNvPr>
          <p:cNvSpPr>
            <a:spLocks noGrp="1"/>
          </p:cNvSpPr>
          <p:nvPr>
            <p:ph type="title"/>
          </p:nvPr>
        </p:nvSpPr>
        <p:spPr/>
        <p:txBody>
          <a:bodyPr vert="horz" lIns="91440" tIns="72000" rIns="91440" bIns="45720" rtlCol="0" anchor="ctr">
            <a:normAutofit/>
          </a:bodyPr>
          <a:lstStyle/>
          <a:p>
            <a:r>
              <a:rPr lang="ja-JP" altLang="en-US"/>
              <a:t>主要機能の紹介</a:t>
            </a:r>
          </a:p>
        </p:txBody>
      </p:sp>
      <p:sp>
        <p:nvSpPr>
          <p:cNvPr id="4" name="日付プレースホルダー 3">
            <a:extLst>
              <a:ext uri="{FF2B5EF4-FFF2-40B4-BE49-F238E27FC236}">
                <a16:creationId xmlns:a16="http://schemas.microsoft.com/office/drawing/2014/main" id="{9841B4AD-24B0-19DB-BB7D-7BB24721CCE3}"/>
              </a:ext>
            </a:extLst>
          </p:cNvPr>
          <p:cNvSpPr>
            <a:spLocks noGrp="1"/>
          </p:cNvSpPr>
          <p:nvPr>
            <p:ph type="dt" sz="half" idx="10"/>
          </p:nvPr>
        </p:nvSpPr>
        <p:spPr/>
        <p:txBody>
          <a:bodyPr/>
          <a:lstStyle/>
          <a:p>
            <a:r>
              <a:rPr lang="en-US" altLang="ja-JP"/>
              <a:t>© Toyokumo</a:t>
            </a:r>
            <a:r>
              <a:rPr lang="ja-JP" altLang="en-US"/>
              <a:t>，</a:t>
            </a:r>
            <a:r>
              <a:rPr lang="en-US" altLang="ja-JP"/>
              <a:t>Inc.</a:t>
            </a:r>
            <a:endParaRPr lang="en-US" dirty="0"/>
          </a:p>
        </p:txBody>
      </p:sp>
      <p:sp>
        <p:nvSpPr>
          <p:cNvPr id="5" name="スライド番号プレースホルダー 4">
            <a:extLst>
              <a:ext uri="{FF2B5EF4-FFF2-40B4-BE49-F238E27FC236}">
                <a16:creationId xmlns:a16="http://schemas.microsoft.com/office/drawing/2014/main" id="{3C1BF23B-30B8-2207-DFA2-5710A0B30298}"/>
              </a:ext>
            </a:extLst>
          </p:cNvPr>
          <p:cNvSpPr>
            <a:spLocks noGrp="1"/>
          </p:cNvSpPr>
          <p:nvPr>
            <p:ph type="sldNum" sz="quarter" idx="12"/>
          </p:nvPr>
        </p:nvSpPr>
        <p:spPr/>
        <p:txBody>
          <a:bodyPr/>
          <a:lstStyle/>
          <a:p>
            <a:fld id="{E310EA0D-2252-9045-A82C-BA460C3629D0}" type="slidenum">
              <a:rPr lang="ja-JP" altLang="en-US" smtClean="0"/>
              <a:pPr/>
              <a:t>16</a:t>
            </a:fld>
            <a:endParaRPr lang="ja-JP" altLang="en-US"/>
          </a:p>
        </p:txBody>
      </p:sp>
      <p:sp>
        <p:nvSpPr>
          <p:cNvPr id="6" name="角丸四角形 5">
            <a:extLst>
              <a:ext uri="{FF2B5EF4-FFF2-40B4-BE49-F238E27FC236}">
                <a16:creationId xmlns:a16="http://schemas.microsoft.com/office/drawing/2014/main" id="{E37A9875-2F35-2111-7BA3-7CC0A4F1DDD9}"/>
              </a:ext>
            </a:extLst>
          </p:cNvPr>
          <p:cNvSpPr/>
          <p:nvPr/>
        </p:nvSpPr>
        <p:spPr>
          <a:xfrm>
            <a:off x="442913" y="1160463"/>
            <a:ext cx="5529262" cy="1576983"/>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440000" rtlCol="0" anchor="ctr"/>
          <a:lstStyle/>
          <a:p>
            <a:pPr>
              <a:spcBef>
                <a:spcPts val="600"/>
              </a:spcBef>
            </a:pPr>
            <a:r>
              <a:rPr kumimoji="1" lang="ja-JP" altLang="en-US" sz="2000" b="1">
                <a:solidFill>
                  <a:srgbClr val="37638D"/>
                </a:solidFill>
                <a:latin typeface="Montserrat SemiBold" pitchFamily="2" charset="0"/>
                <a:ea typeface="Yu Gothic" panose="020B0400000000000000" pitchFamily="34" charset="-128"/>
              </a:rPr>
              <a:t>アカウント作成</a:t>
            </a:r>
            <a:r>
              <a:rPr lang="ja-JP" altLang="en-US" sz="2000" b="1">
                <a:solidFill>
                  <a:srgbClr val="37638D"/>
                </a:solidFill>
                <a:latin typeface="Montserrat SemiBold" pitchFamily="2" charset="0"/>
                <a:ea typeface="Yu Gothic" panose="020B0400000000000000" pitchFamily="34" charset="-128"/>
              </a:rPr>
              <a:t>・通知先登録</a:t>
            </a:r>
            <a:endParaRPr lang="en-US" altLang="ja-JP" sz="2000" b="1" dirty="0">
              <a:solidFill>
                <a:srgbClr val="37638D"/>
              </a:solidFill>
              <a:latin typeface="Montserrat SemiBold" pitchFamily="2" charset="0"/>
              <a:ea typeface="Yu Gothic" panose="020B0400000000000000" pitchFamily="34" charset="-128"/>
            </a:endParaRPr>
          </a:p>
          <a:p>
            <a:pPr>
              <a:spcBef>
                <a:spcPts val="600"/>
              </a:spcBef>
            </a:pPr>
            <a:r>
              <a:rPr kumimoji="1" lang="ja-JP" altLang="en-US" sz="1600" b="1">
                <a:solidFill>
                  <a:schemeClr val="tx1">
                    <a:lumMod val="75000"/>
                    <a:lumOff val="25000"/>
                  </a:schemeClr>
                </a:solidFill>
                <a:latin typeface="Montserrat SemiBold" pitchFamily="2" charset="0"/>
                <a:ea typeface="Yu Gothic" panose="020B0400000000000000" pitchFamily="34" charset="-128"/>
              </a:rPr>
              <a:t>アカウントの作成は管理者が実施</a:t>
            </a:r>
            <a:endParaRPr kumimoji="1" lang="en-US" altLang="ja-JP" sz="1600" b="1" dirty="0">
              <a:solidFill>
                <a:schemeClr val="tx1">
                  <a:lumMod val="75000"/>
                  <a:lumOff val="25000"/>
                </a:schemeClr>
              </a:solidFill>
              <a:latin typeface="Montserrat SemiBold" pitchFamily="2" charset="0"/>
              <a:ea typeface="Yu Gothic" panose="020B0400000000000000" pitchFamily="34" charset="-128"/>
            </a:endParaRPr>
          </a:p>
          <a:p>
            <a:pPr>
              <a:spcBef>
                <a:spcPts val="300"/>
              </a:spcBef>
            </a:pPr>
            <a:r>
              <a:rPr lang="ja-JP" altLang="en-US" sz="1600" b="1">
                <a:solidFill>
                  <a:schemeClr val="tx1">
                    <a:lumMod val="75000"/>
                    <a:lumOff val="25000"/>
                  </a:schemeClr>
                </a:solidFill>
                <a:latin typeface="Montserrat SemiBold" pitchFamily="2" charset="0"/>
                <a:ea typeface="Yu Gothic" panose="020B0400000000000000" pitchFamily="34" charset="-128"/>
              </a:rPr>
              <a:t>通知先の登録はユーザーが実施</a:t>
            </a:r>
            <a:endParaRPr kumimoji="1" lang="en-US" altLang="ja-JP" sz="1600" b="1" dirty="0">
              <a:solidFill>
                <a:schemeClr val="tx1">
                  <a:lumMod val="75000"/>
                  <a:lumOff val="25000"/>
                </a:schemeClr>
              </a:solidFill>
              <a:latin typeface="Montserrat SemiBold" pitchFamily="2" charset="0"/>
              <a:ea typeface="Yu Gothic" panose="020B0400000000000000" pitchFamily="34" charset="-128"/>
            </a:endParaRPr>
          </a:p>
        </p:txBody>
      </p:sp>
      <p:pic>
        <p:nvPicPr>
          <p:cNvPr id="20" name="グラフィックス 19" descr="呼び出し音 単色塗りつぶし">
            <a:extLst>
              <a:ext uri="{FF2B5EF4-FFF2-40B4-BE49-F238E27FC236}">
                <a16:creationId xmlns:a16="http://schemas.microsoft.com/office/drawing/2014/main" id="{56560D89-ED10-0F1C-5243-CC0B50379D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51902" y="1533318"/>
            <a:ext cx="831273" cy="831273"/>
          </a:xfrm>
          <a:prstGeom prst="rect">
            <a:avLst/>
          </a:prstGeom>
        </p:spPr>
      </p:pic>
      <p:pic>
        <p:nvPicPr>
          <p:cNvPr id="22" name="グラフィックス 21" descr="フォロー 単色塗りつぶし">
            <a:extLst>
              <a:ext uri="{FF2B5EF4-FFF2-40B4-BE49-F238E27FC236}">
                <a16:creationId xmlns:a16="http://schemas.microsoft.com/office/drawing/2014/main" id="{38201820-86E1-B0B5-5A53-C86319DCC0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9751" y="1533318"/>
            <a:ext cx="831273" cy="831273"/>
          </a:xfrm>
          <a:prstGeom prst="rect">
            <a:avLst/>
          </a:prstGeom>
        </p:spPr>
      </p:pic>
      <p:pic>
        <p:nvPicPr>
          <p:cNvPr id="24" name="グラフィックス 23" descr="マーカー 単色塗りつぶし">
            <a:extLst>
              <a:ext uri="{FF2B5EF4-FFF2-40B4-BE49-F238E27FC236}">
                <a16:creationId xmlns:a16="http://schemas.microsoft.com/office/drawing/2014/main" id="{B47362F6-E92F-E78A-CCA5-9047FE74E7A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38187" y="3314448"/>
            <a:ext cx="914400" cy="914400"/>
          </a:xfrm>
          <a:prstGeom prst="rect">
            <a:avLst/>
          </a:prstGeom>
        </p:spPr>
      </p:pic>
      <p:pic>
        <p:nvPicPr>
          <p:cNvPr id="26" name="グラフィックス 25" descr="設定 単色塗りつぶし">
            <a:extLst>
              <a:ext uri="{FF2B5EF4-FFF2-40B4-BE49-F238E27FC236}">
                <a16:creationId xmlns:a16="http://schemas.microsoft.com/office/drawing/2014/main" id="{610F1E8B-B2A0-88CF-A7FC-DCA6B9B1FE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51902" y="5177622"/>
            <a:ext cx="831273" cy="831273"/>
          </a:xfrm>
          <a:prstGeom prst="rect">
            <a:avLst/>
          </a:prstGeom>
        </p:spPr>
      </p:pic>
      <p:pic>
        <p:nvPicPr>
          <p:cNvPr id="28" name="グラフィックス 27" descr="波 単色塗りつぶし">
            <a:extLst>
              <a:ext uri="{FF2B5EF4-FFF2-40B4-BE49-F238E27FC236}">
                <a16:creationId xmlns:a16="http://schemas.microsoft.com/office/drawing/2014/main" id="{3CEF29D9-559C-2447-63C8-9844CDA4E0F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551902" y="3356012"/>
            <a:ext cx="831273" cy="831273"/>
          </a:xfrm>
          <a:prstGeom prst="rect">
            <a:avLst/>
          </a:prstGeom>
        </p:spPr>
      </p:pic>
      <p:pic>
        <p:nvPicPr>
          <p:cNvPr id="29" name="グラフィックス 28">
            <a:extLst>
              <a:ext uri="{FF2B5EF4-FFF2-40B4-BE49-F238E27FC236}">
                <a16:creationId xmlns:a16="http://schemas.microsoft.com/office/drawing/2014/main" id="{38C70536-9FC6-4C61-03B3-AD52A373B315}"/>
              </a:ext>
            </a:extLst>
          </p:cNvPr>
          <p:cNvPicPr>
            <a:picLocks noChangeAspect="1"/>
          </p:cNvPicPr>
          <p:nvPr/>
        </p:nvPicPr>
        <p:blipFill>
          <a:blip r:embed="rId12" cstate="hqprint">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32933" y="5230804"/>
            <a:ext cx="724906" cy="724906"/>
          </a:xfrm>
          <a:prstGeom prst="rect">
            <a:avLst/>
          </a:prstGeom>
        </p:spPr>
      </p:pic>
    </p:spTree>
    <p:extLst>
      <p:ext uri="{BB962C8B-B14F-4D97-AF65-F5344CB8AC3E}">
        <p14:creationId xmlns:p14="http://schemas.microsoft.com/office/powerpoint/2010/main" val="3018977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CC5EDB-064D-87DC-56D5-9069664421ED}"/>
              </a:ext>
            </a:extLst>
          </p:cNvPr>
          <p:cNvSpPr>
            <a:spLocks noGrp="1"/>
          </p:cNvSpPr>
          <p:nvPr>
            <p:ph type="title"/>
          </p:nvPr>
        </p:nvSpPr>
        <p:spPr/>
        <p:txBody>
          <a:bodyPr/>
          <a:lstStyle/>
          <a:p>
            <a:r>
              <a:rPr kumimoji="1" lang="ja-JP" altLang="en-US"/>
              <a:t>競合比較</a:t>
            </a:r>
          </a:p>
        </p:txBody>
      </p:sp>
      <p:sp>
        <p:nvSpPr>
          <p:cNvPr id="3" name="コンテンツ プレースホルダー 2">
            <a:extLst>
              <a:ext uri="{FF2B5EF4-FFF2-40B4-BE49-F238E27FC236}">
                <a16:creationId xmlns:a16="http://schemas.microsoft.com/office/drawing/2014/main" id="{C45687EA-EE36-7887-1A70-B9CC69A31EE3}"/>
              </a:ext>
            </a:extLst>
          </p:cNvPr>
          <p:cNvSpPr>
            <a:spLocks noGrp="1"/>
          </p:cNvSpPr>
          <p:nvPr>
            <p:ph idx="1"/>
          </p:nvPr>
        </p:nvSpPr>
        <p:spPr/>
        <p:txBody>
          <a:bodyPr vert="horz" lIns="91440" tIns="144000" rIns="91440" bIns="45720" rtlCol="0">
            <a:normAutofit/>
          </a:bodyPr>
          <a:lstStyle/>
          <a:p>
            <a:r>
              <a:rPr lang="ja-JP" altLang="en-US"/>
              <a:t>安否確認サービス</a:t>
            </a:r>
            <a:r>
              <a:rPr lang="en-US" altLang="ja-JP" dirty="0"/>
              <a:t>2</a:t>
            </a:r>
            <a:r>
              <a:rPr lang="ja-JP" altLang="en-US"/>
              <a:t>は、自動一斉送信や設問フォームのカスタマイズ、 チャット機能等の</a:t>
            </a:r>
            <a:endParaRPr lang="en-US" altLang="ja-JP" dirty="0"/>
          </a:p>
          <a:p>
            <a:r>
              <a:rPr lang="ja-JP" altLang="en-US"/>
              <a:t>必要機能に加えて、品質保証基準を維持できなかった場合の返金制度をご用意しています。</a:t>
            </a:r>
          </a:p>
        </p:txBody>
      </p:sp>
      <p:sp>
        <p:nvSpPr>
          <p:cNvPr id="4" name="日付プレースホルダー 3">
            <a:extLst>
              <a:ext uri="{FF2B5EF4-FFF2-40B4-BE49-F238E27FC236}">
                <a16:creationId xmlns:a16="http://schemas.microsoft.com/office/drawing/2014/main" id="{92D4057F-89E4-D986-F1B1-BEF5DC9A9936}"/>
              </a:ext>
            </a:extLst>
          </p:cNvPr>
          <p:cNvSpPr>
            <a:spLocks noGrp="1"/>
          </p:cNvSpPr>
          <p:nvPr>
            <p:ph type="dt" sz="half" idx="10"/>
          </p:nvPr>
        </p:nvSpPr>
        <p:spPr/>
        <p:txBody>
          <a:bodyPr/>
          <a:lstStyle/>
          <a:p>
            <a:r>
              <a:rPr lang="en-US" altLang="ja-JP"/>
              <a:t>© Toyokumo</a:t>
            </a:r>
            <a:r>
              <a:rPr lang="ja-JP" altLang="en-US"/>
              <a:t>，</a:t>
            </a:r>
            <a:r>
              <a:rPr lang="en-US" altLang="ja-JP"/>
              <a:t>Inc.</a:t>
            </a:r>
            <a:endParaRPr lang="en-US" dirty="0"/>
          </a:p>
        </p:txBody>
      </p:sp>
      <p:sp>
        <p:nvSpPr>
          <p:cNvPr id="5" name="スライド番号プレースホルダー 4">
            <a:extLst>
              <a:ext uri="{FF2B5EF4-FFF2-40B4-BE49-F238E27FC236}">
                <a16:creationId xmlns:a16="http://schemas.microsoft.com/office/drawing/2014/main" id="{EC7F831D-C320-F085-E30F-5FDD91B224C9}"/>
              </a:ext>
            </a:extLst>
          </p:cNvPr>
          <p:cNvSpPr>
            <a:spLocks noGrp="1"/>
          </p:cNvSpPr>
          <p:nvPr>
            <p:ph type="sldNum" sz="quarter" idx="12"/>
          </p:nvPr>
        </p:nvSpPr>
        <p:spPr/>
        <p:txBody>
          <a:bodyPr/>
          <a:lstStyle/>
          <a:p>
            <a:fld id="{E310EA0D-2252-9045-A82C-BA460C3629D0}" type="slidenum">
              <a:rPr lang="ja-JP" altLang="en-US" smtClean="0"/>
              <a:pPr/>
              <a:t>17</a:t>
            </a:fld>
            <a:endParaRPr lang="ja-JP" altLang="en-US"/>
          </a:p>
        </p:txBody>
      </p:sp>
      <p:graphicFrame>
        <p:nvGraphicFramePr>
          <p:cNvPr id="6" name="表 5">
            <a:extLst>
              <a:ext uri="{FF2B5EF4-FFF2-40B4-BE49-F238E27FC236}">
                <a16:creationId xmlns:a16="http://schemas.microsoft.com/office/drawing/2014/main" id="{7A321FEE-9FDD-DB65-FEC0-D4AA50D9A612}"/>
              </a:ext>
            </a:extLst>
          </p:cNvPr>
          <p:cNvGraphicFramePr>
            <a:graphicFrameLocks noGrp="1"/>
          </p:cNvGraphicFramePr>
          <p:nvPr>
            <p:extLst>
              <p:ext uri="{D42A27DB-BD31-4B8C-83A1-F6EECF244321}">
                <p14:modId xmlns:p14="http://schemas.microsoft.com/office/powerpoint/2010/main" val="4247677114"/>
              </p:ext>
            </p:extLst>
          </p:nvPr>
        </p:nvGraphicFramePr>
        <p:xfrm>
          <a:off x="459758" y="2414588"/>
          <a:ext cx="11289332" cy="3967161"/>
        </p:xfrm>
        <a:graphic>
          <a:graphicData uri="http://schemas.openxmlformats.org/drawingml/2006/table">
            <a:tbl>
              <a:tblPr firstRow="1" bandRow="1">
                <a:tableStyleId>{5C22544A-7EE6-4342-B048-85BDC9FD1C3A}</a:tableStyleId>
              </a:tblPr>
              <a:tblGrid>
                <a:gridCol w="1783380">
                  <a:extLst>
                    <a:ext uri="{9D8B030D-6E8A-4147-A177-3AD203B41FA5}">
                      <a16:colId xmlns:a16="http://schemas.microsoft.com/office/drawing/2014/main" val="1729207001"/>
                    </a:ext>
                  </a:extLst>
                </a:gridCol>
                <a:gridCol w="2376488">
                  <a:extLst>
                    <a:ext uri="{9D8B030D-6E8A-4147-A177-3AD203B41FA5}">
                      <a16:colId xmlns:a16="http://schemas.microsoft.com/office/drawing/2014/main" val="4250791617"/>
                    </a:ext>
                  </a:extLst>
                </a:gridCol>
                <a:gridCol w="2376488">
                  <a:extLst>
                    <a:ext uri="{9D8B030D-6E8A-4147-A177-3AD203B41FA5}">
                      <a16:colId xmlns:a16="http://schemas.microsoft.com/office/drawing/2014/main" val="1350372557"/>
                    </a:ext>
                  </a:extLst>
                </a:gridCol>
                <a:gridCol w="2376488">
                  <a:extLst>
                    <a:ext uri="{9D8B030D-6E8A-4147-A177-3AD203B41FA5}">
                      <a16:colId xmlns:a16="http://schemas.microsoft.com/office/drawing/2014/main" val="301947343"/>
                    </a:ext>
                  </a:extLst>
                </a:gridCol>
                <a:gridCol w="2376488">
                  <a:extLst>
                    <a:ext uri="{9D8B030D-6E8A-4147-A177-3AD203B41FA5}">
                      <a16:colId xmlns:a16="http://schemas.microsoft.com/office/drawing/2014/main" val="2080153574"/>
                    </a:ext>
                  </a:extLst>
                </a:gridCol>
              </a:tblGrid>
              <a:tr h="407271">
                <a:tc>
                  <a:txBody>
                    <a:bodyPr/>
                    <a:lstStyle/>
                    <a:p>
                      <a:pPr algn="ctr"/>
                      <a:endParaRPr kumimoji="1" lang="ja-JP" altLang="en-US" sz="1200" b="1" i="0">
                        <a:solidFill>
                          <a:schemeClr val="bg1"/>
                        </a:solidFill>
                        <a:latin typeface="Montserrat SemiBold" pitchFamily="2" charset="0"/>
                        <a:ea typeface="Yu Gothic" panose="020B0400000000000000" pitchFamily="34" charset="-12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638D"/>
                    </a:solidFill>
                  </a:tcPr>
                </a:tc>
                <a:tc>
                  <a:txBody>
                    <a:bodyPr/>
                    <a:lstStyle/>
                    <a:p>
                      <a:pPr algn="ctr"/>
                      <a:endParaRPr kumimoji="1" lang="ja-JP" altLang="en-US" sz="1400" b="1" i="0">
                        <a:solidFill>
                          <a:schemeClr val="bg1"/>
                        </a:solidFill>
                        <a:latin typeface="Montserrat SemiBold" pitchFamily="2" charset="0"/>
                        <a:ea typeface="Yu Gothic" panose="020B0400000000000000" pitchFamily="34" charset="-12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kumimoji="1" lang="ja-JP" altLang="en-US" sz="1200" b="1" i="0">
                          <a:solidFill>
                            <a:schemeClr val="bg1"/>
                          </a:solidFill>
                          <a:latin typeface="Montserrat SemiBold" pitchFamily="2" charset="0"/>
                          <a:ea typeface="Yu Gothic" panose="020B0400000000000000" pitchFamily="34" charset="-128"/>
                        </a:rPr>
                        <a:t>警備系大手</a:t>
                      </a:r>
                      <a:r>
                        <a:rPr kumimoji="1" lang="en-US" altLang="ja-JP" sz="1200" b="1" i="0" dirty="0">
                          <a:solidFill>
                            <a:schemeClr val="bg1"/>
                          </a:solidFill>
                          <a:latin typeface="Montserrat SemiBold" pitchFamily="2" charset="0"/>
                          <a:ea typeface="Yu Gothic" panose="020B0400000000000000" pitchFamily="34" charset="-128"/>
                        </a:rPr>
                        <a:t>S</a:t>
                      </a:r>
                      <a:r>
                        <a:rPr kumimoji="1" lang="ja-JP" altLang="en-US" sz="1200" b="1" i="0">
                          <a:solidFill>
                            <a:schemeClr val="bg1"/>
                          </a:solidFill>
                          <a:latin typeface="Montserrat SemiBold" pitchFamily="2" charset="0"/>
                          <a:ea typeface="Yu Gothic" panose="020B0400000000000000" pitchFamily="34" charset="-128"/>
                        </a:rPr>
                        <a:t>社</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638D"/>
                    </a:solidFill>
                  </a:tcPr>
                </a:tc>
                <a:tc>
                  <a:txBody>
                    <a:bodyPr/>
                    <a:lstStyle/>
                    <a:p>
                      <a:pPr algn="ctr"/>
                      <a:r>
                        <a:rPr kumimoji="1" lang="ja-JP" altLang="en-US" sz="1200" b="1" i="0">
                          <a:solidFill>
                            <a:schemeClr val="bg1"/>
                          </a:solidFill>
                          <a:latin typeface="Montserrat SemiBold" pitchFamily="2" charset="0"/>
                          <a:ea typeface="Yu Gothic" panose="020B0400000000000000" pitchFamily="34" charset="-128"/>
                        </a:rPr>
                        <a:t>通信系大手</a:t>
                      </a:r>
                      <a:r>
                        <a:rPr kumimoji="1" lang="en-US" altLang="ja-JP" sz="1200" b="1" i="0" dirty="0">
                          <a:solidFill>
                            <a:schemeClr val="bg1"/>
                          </a:solidFill>
                          <a:latin typeface="Montserrat SemiBold" pitchFamily="2" charset="0"/>
                          <a:ea typeface="Yu Gothic" panose="020B0400000000000000" pitchFamily="34" charset="-128"/>
                        </a:rPr>
                        <a:t>N</a:t>
                      </a:r>
                      <a:r>
                        <a:rPr kumimoji="1" lang="ja-JP" altLang="en-US" sz="1200" b="1" i="0">
                          <a:solidFill>
                            <a:schemeClr val="bg1"/>
                          </a:solidFill>
                          <a:latin typeface="Montserrat SemiBold" pitchFamily="2" charset="0"/>
                          <a:ea typeface="Yu Gothic" panose="020B0400000000000000" pitchFamily="34" charset="-128"/>
                        </a:rPr>
                        <a:t>社</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638D"/>
                    </a:solidFill>
                  </a:tcPr>
                </a:tc>
                <a:tc>
                  <a:txBody>
                    <a:bodyPr/>
                    <a:lstStyle/>
                    <a:p>
                      <a:pPr algn="ctr"/>
                      <a:r>
                        <a:rPr kumimoji="1" lang="en-US" altLang="ja-JP" sz="1200" b="1" i="0" dirty="0">
                          <a:solidFill>
                            <a:schemeClr val="bg1"/>
                          </a:solidFill>
                          <a:latin typeface="Montserrat SemiBold" pitchFamily="2" charset="0"/>
                          <a:ea typeface="Yu Gothic" panose="020B0400000000000000" pitchFamily="34" charset="-128"/>
                        </a:rPr>
                        <a:t>Web</a:t>
                      </a:r>
                      <a:r>
                        <a:rPr kumimoji="1" lang="ja-JP" altLang="en-US" sz="1200" b="1" i="0">
                          <a:solidFill>
                            <a:schemeClr val="bg1"/>
                          </a:solidFill>
                          <a:latin typeface="Montserrat SemiBold" pitchFamily="2" charset="0"/>
                          <a:ea typeface="Yu Gothic" panose="020B0400000000000000" pitchFamily="34" charset="-128"/>
                        </a:rPr>
                        <a:t>サービス</a:t>
                      </a:r>
                      <a:r>
                        <a:rPr kumimoji="1" lang="en-US" altLang="ja-JP" sz="1200" b="1" i="0" dirty="0">
                          <a:solidFill>
                            <a:schemeClr val="bg1"/>
                          </a:solidFill>
                          <a:latin typeface="Montserrat SemiBold" pitchFamily="2" charset="0"/>
                          <a:ea typeface="Yu Gothic" panose="020B0400000000000000" pitchFamily="34" charset="-128"/>
                        </a:rPr>
                        <a:t>I</a:t>
                      </a:r>
                      <a:r>
                        <a:rPr kumimoji="1" lang="ja-JP" altLang="en-US" sz="1200" b="1" i="0">
                          <a:solidFill>
                            <a:schemeClr val="bg1"/>
                          </a:solidFill>
                          <a:latin typeface="Montserrat SemiBold" pitchFamily="2" charset="0"/>
                          <a:ea typeface="Yu Gothic" panose="020B0400000000000000" pitchFamily="34" charset="-128"/>
                        </a:rPr>
                        <a:t>社</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7638D"/>
                    </a:solidFill>
                  </a:tcPr>
                </a:tc>
                <a:extLst>
                  <a:ext uri="{0D108BD9-81ED-4DB2-BD59-A6C34878D82A}">
                    <a16:rowId xmlns:a16="http://schemas.microsoft.com/office/drawing/2014/main" val="1965861071"/>
                  </a:ext>
                </a:extLst>
              </a:tr>
              <a:tr h="593315">
                <a:tc>
                  <a:txBody>
                    <a:bodyPr/>
                    <a:lstStyle/>
                    <a:p>
                      <a:pPr algn="ctr"/>
                      <a:r>
                        <a:rPr kumimoji="1" lang="ja-JP" altLang="en-US" sz="1100" b="1" i="0">
                          <a:solidFill>
                            <a:schemeClr val="tx1">
                              <a:lumMod val="75000"/>
                              <a:lumOff val="25000"/>
                            </a:schemeClr>
                          </a:solidFill>
                          <a:latin typeface="Montserrat SemiBold" pitchFamily="2" charset="0"/>
                          <a:ea typeface="Yu Gothic" panose="020B0400000000000000" pitchFamily="34" charset="-128"/>
                        </a:rPr>
                        <a:t>初期費用</a:t>
                      </a:r>
                      <a:endParaRPr kumimoji="1" lang="en-US" altLang="ja-JP" sz="1100" b="1" i="0" dirty="0">
                        <a:solidFill>
                          <a:schemeClr val="tx1">
                            <a:lumMod val="75000"/>
                            <a:lumOff val="25000"/>
                          </a:schemeClr>
                        </a:solidFill>
                        <a:latin typeface="Montserrat SemiBold" pitchFamily="2" charset="0"/>
                        <a:ea typeface="Yu Gothic" panose="020B0400000000000000" pitchFamily="34" charset="-128"/>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800" b="1" i="0" dirty="0">
                          <a:solidFill>
                            <a:schemeClr val="accent2"/>
                          </a:solidFill>
                          <a:latin typeface="Montserrat SemiBold" pitchFamily="2" charset="0"/>
                          <a:ea typeface="Yu Gothic" panose="020B0400000000000000" pitchFamily="34" charset="-128"/>
                        </a:rPr>
                        <a:t>0</a:t>
                      </a:r>
                      <a:r>
                        <a:rPr kumimoji="1" lang="ja-JP" altLang="en-US" sz="1200" b="1" i="0">
                          <a:solidFill>
                            <a:schemeClr val="accent2"/>
                          </a:solidFill>
                          <a:latin typeface="Montserrat SemiBold" pitchFamily="2" charset="0"/>
                          <a:ea typeface="Yu Gothic" panose="020B0400000000000000" pitchFamily="34" charset="-128"/>
                        </a:rPr>
                        <a:t>円</a:t>
                      </a:r>
                    </a:p>
                  </a:txBody>
                  <a:tcPr marL="612000" anchor="ctr">
                    <a:lnL w="19050" cap="flat" cmpd="sng" algn="ctr">
                      <a:solidFill>
                        <a:schemeClr val="bg1"/>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1800" b="1" i="0" dirty="0">
                          <a:solidFill>
                            <a:schemeClr val="tx1">
                              <a:lumMod val="75000"/>
                              <a:lumOff val="25000"/>
                            </a:schemeClr>
                          </a:solidFill>
                          <a:latin typeface="Montserrat SemiBold" pitchFamily="2" charset="0"/>
                          <a:ea typeface="Yu Gothic" panose="020B0400000000000000" pitchFamily="34" charset="-128"/>
                        </a:rPr>
                        <a:t>100,000</a:t>
                      </a:r>
                      <a:r>
                        <a:rPr kumimoji="1" lang="ja-JP" altLang="en-US" sz="1200" b="1" i="0">
                          <a:solidFill>
                            <a:schemeClr val="tx1">
                              <a:lumMod val="75000"/>
                              <a:lumOff val="25000"/>
                            </a:schemeClr>
                          </a:solidFill>
                          <a:latin typeface="Montserrat SemiBold" pitchFamily="2" charset="0"/>
                          <a:ea typeface="Yu Gothic" panose="020B0400000000000000" pitchFamily="34" charset="-128"/>
                        </a:rPr>
                        <a:t>円</a:t>
                      </a:r>
                      <a:r>
                        <a:rPr kumimoji="1" lang="en-US" altLang="ja-JP" sz="1200" b="1" i="0" dirty="0">
                          <a:solidFill>
                            <a:schemeClr val="tx1">
                              <a:lumMod val="75000"/>
                              <a:lumOff val="25000"/>
                            </a:schemeClr>
                          </a:solidFill>
                          <a:latin typeface="Montserrat SemiBold" pitchFamily="2" charset="0"/>
                          <a:ea typeface="Yu Gothic" panose="020B0400000000000000" pitchFamily="34" charset="-128"/>
                        </a:rPr>
                        <a:t>~</a:t>
                      </a:r>
                      <a:endParaRPr kumimoji="1" lang="ja-JP" altLang="en-US" sz="1200" b="1" i="0">
                        <a:solidFill>
                          <a:schemeClr val="tx1">
                            <a:lumMod val="75000"/>
                            <a:lumOff val="25000"/>
                          </a:schemeClr>
                        </a:solidFill>
                        <a:latin typeface="Montserrat SemiBold" pitchFamily="2" charset="0"/>
                        <a:ea typeface="Yu Gothic" panose="020B0400000000000000" pitchFamily="34" charset="-128"/>
                      </a:endParaRPr>
                    </a:p>
                  </a:txBody>
                  <a:tcPr marL="64800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1800" b="1" i="0" dirty="0">
                          <a:solidFill>
                            <a:schemeClr val="tx1">
                              <a:lumMod val="75000"/>
                              <a:lumOff val="25000"/>
                            </a:schemeClr>
                          </a:solidFill>
                          <a:latin typeface="Montserrat SemiBold" pitchFamily="2" charset="0"/>
                          <a:ea typeface="Yu Gothic" panose="020B0400000000000000" pitchFamily="34" charset="-128"/>
                        </a:rPr>
                        <a:t>110,000</a:t>
                      </a:r>
                      <a:r>
                        <a:rPr kumimoji="1" lang="ja-JP" altLang="en-US" sz="1200" b="1" i="0">
                          <a:solidFill>
                            <a:schemeClr val="tx1">
                              <a:lumMod val="75000"/>
                              <a:lumOff val="25000"/>
                            </a:schemeClr>
                          </a:solidFill>
                          <a:latin typeface="Montserrat SemiBold" pitchFamily="2" charset="0"/>
                          <a:ea typeface="Yu Gothic" panose="020B0400000000000000" pitchFamily="34" charset="-128"/>
                        </a:rPr>
                        <a:t>円</a:t>
                      </a:r>
                      <a:r>
                        <a:rPr kumimoji="1" lang="en-US" altLang="ja-JP" sz="1200" b="1" i="0" dirty="0">
                          <a:solidFill>
                            <a:schemeClr val="tx1">
                              <a:lumMod val="75000"/>
                              <a:lumOff val="25000"/>
                            </a:schemeClr>
                          </a:solidFill>
                          <a:latin typeface="Montserrat SemiBold" pitchFamily="2" charset="0"/>
                          <a:ea typeface="Yu Gothic" panose="020B0400000000000000" pitchFamily="34" charset="-128"/>
                        </a:rPr>
                        <a:t>~</a:t>
                      </a:r>
                      <a:endParaRPr kumimoji="1" lang="ja-JP" altLang="en-US" sz="1200" b="1" i="0">
                        <a:solidFill>
                          <a:schemeClr val="tx1">
                            <a:lumMod val="75000"/>
                            <a:lumOff val="25000"/>
                          </a:schemeClr>
                        </a:solidFill>
                        <a:latin typeface="Montserrat SemiBold" pitchFamily="2" charset="0"/>
                        <a:ea typeface="Yu Gothic" panose="020B0400000000000000" pitchFamily="34" charset="-128"/>
                      </a:endParaRPr>
                    </a:p>
                  </a:txBody>
                  <a:tcPr marL="64800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1800" b="1" i="0" dirty="0">
                          <a:solidFill>
                            <a:schemeClr val="tx1">
                              <a:lumMod val="75000"/>
                              <a:lumOff val="25000"/>
                            </a:schemeClr>
                          </a:solidFill>
                          <a:latin typeface="Montserrat SemiBold" pitchFamily="2" charset="0"/>
                          <a:ea typeface="Yu Gothic" panose="020B0400000000000000" pitchFamily="34" charset="-128"/>
                        </a:rPr>
                        <a:t>200,000</a:t>
                      </a:r>
                      <a:r>
                        <a:rPr kumimoji="1" lang="ja-JP" altLang="en-US" sz="1200" b="1" i="0">
                          <a:solidFill>
                            <a:schemeClr val="tx1">
                              <a:lumMod val="75000"/>
                              <a:lumOff val="25000"/>
                            </a:schemeClr>
                          </a:solidFill>
                          <a:latin typeface="Montserrat SemiBold" pitchFamily="2" charset="0"/>
                          <a:ea typeface="Yu Gothic" panose="020B0400000000000000" pitchFamily="34" charset="-128"/>
                        </a:rPr>
                        <a:t>円</a:t>
                      </a:r>
                    </a:p>
                  </a:txBody>
                  <a:tcPr marL="648000" anchor="ctr">
                    <a:lnL w="19050" cap="flat" cmpd="sng" algn="ctr">
                      <a:solidFill>
                        <a:schemeClr val="bg1">
                          <a:lumMod val="9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1580834"/>
                  </a:ext>
                </a:extLst>
              </a:tr>
              <a:tr h="593315">
                <a:tc>
                  <a:txBody>
                    <a:bodyPr/>
                    <a:lstStyle/>
                    <a:p>
                      <a:pPr algn="ctr"/>
                      <a:r>
                        <a:rPr kumimoji="1" lang="ja-JP" altLang="en-US" sz="1100" b="1" i="0">
                          <a:solidFill>
                            <a:schemeClr val="tx1">
                              <a:lumMod val="75000"/>
                              <a:lumOff val="25000"/>
                            </a:schemeClr>
                          </a:solidFill>
                          <a:latin typeface="Montserrat SemiBold" pitchFamily="2" charset="0"/>
                          <a:ea typeface="Yu Gothic" panose="020B0400000000000000" pitchFamily="34" charset="-128"/>
                        </a:rPr>
                        <a:t>月額費用</a:t>
                      </a:r>
                      <a:endParaRPr kumimoji="1" lang="en-US" altLang="ja-JP" sz="1100" b="1" i="0" dirty="0">
                        <a:solidFill>
                          <a:schemeClr val="tx1">
                            <a:lumMod val="75000"/>
                            <a:lumOff val="25000"/>
                          </a:schemeClr>
                        </a:solidFill>
                        <a:latin typeface="Montserrat SemiBold" pitchFamily="2" charset="0"/>
                        <a:ea typeface="Yu Gothic" panose="020B0400000000000000" pitchFamily="34" charset="-128"/>
                      </a:endParaRPr>
                    </a:p>
                    <a:p>
                      <a:pPr algn="ctr"/>
                      <a:r>
                        <a:rPr kumimoji="1" lang="en-US" altLang="ja-JP" sz="900" b="1" i="0" dirty="0">
                          <a:solidFill>
                            <a:schemeClr val="tx1">
                              <a:lumMod val="50000"/>
                              <a:lumOff val="50000"/>
                            </a:schemeClr>
                          </a:solidFill>
                          <a:latin typeface="Montserrat SemiBold" pitchFamily="2" charset="0"/>
                          <a:ea typeface="Yu Gothic" panose="020B0400000000000000" pitchFamily="34" charset="-128"/>
                        </a:rPr>
                        <a:t>100</a:t>
                      </a:r>
                      <a:r>
                        <a:rPr kumimoji="1" lang="ja-JP" altLang="en-US" sz="900" b="1" i="0">
                          <a:solidFill>
                            <a:schemeClr val="tx1">
                              <a:lumMod val="50000"/>
                              <a:lumOff val="50000"/>
                            </a:schemeClr>
                          </a:solidFill>
                          <a:latin typeface="Montserrat SemiBold" pitchFamily="2" charset="0"/>
                          <a:ea typeface="Yu Gothic" panose="020B0400000000000000" pitchFamily="34" charset="-128"/>
                        </a:rPr>
                        <a:t>ユーザー</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kumimoji="1" lang="en-US" altLang="ja-JP" sz="1800" b="1" i="0" dirty="0">
                          <a:solidFill>
                            <a:schemeClr val="accent2"/>
                          </a:solidFill>
                          <a:latin typeface="Montserrat SemiBold" pitchFamily="2" charset="0"/>
                          <a:ea typeface="Yu Gothic" panose="020B0400000000000000" pitchFamily="34" charset="-128"/>
                        </a:rPr>
                        <a:t>9,800</a:t>
                      </a:r>
                      <a:r>
                        <a:rPr kumimoji="1" lang="ja-JP" altLang="en-US" sz="1200" b="1" i="0">
                          <a:solidFill>
                            <a:schemeClr val="accent2"/>
                          </a:solidFill>
                          <a:latin typeface="Montserrat SemiBold" pitchFamily="2" charset="0"/>
                          <a:ea typeface="Yu Gothic" panose="020B0400000000000000" pitchFamily="34" charset="-128"/>
                        </a:rPr>
                        <a:t>円</a:t>
                      </a:r>
                    </a:p>
                  </a:txBody>
                  <a:tcPr marL="612000" anchor="ctr">
                    <a:lnL w="19050" cap="flat" cmpd="sng" algn="ctr">
                      <a:solidFill>
                        <a:schemeClr val="bg1"/>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1800" b="1" i="0" dirty="0">
                          <a:solidFill>
                            <a:schemeClr val="tx1">
                              <a:lumMod val="75000"/>
                              <a:lumOff val="25000"/>
                            </a:schemeClr>
                          </a:solidFill>
                          <a:latin typeface="Montserrat SemiBold" pitchFamily="2" charset="0"/>
                          <a:ea typeface="Yu Gothic" panose="020B0400000000000000" pitchFamily="34" charset="-128"/>
                        </a:rPr>
                        <a:t>12,000</a:t>
                      </a:r>
                      <a:r>
                        <a:rPr kumimoji="1" lang="ja-JP" altLang="en-US" sz="1200" b="1" i="0">
                          <a:solidFill>
                            <a:schemeClr val="tx1">
                              <a:lumMod val="75000"/>
                              <a:lumOff val="25000"/>
                            </a:schemeClr>
                          </a:solidFill>
                          <a:latin typeface="Montserrat SemiBold" pitchFamily="2" charset="0"/>
                          <a:ea typeface="Yu Gothic" panose="020B0400000000000000" pitchFamily="34" charset="-128"/>
                        </a:rPr>
                        <a:t>円</a:t>
                      </a:r>
                    </a:p>
                  </a:txBody>
                  <a:tcPr marL="64800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1800" b="1" i="0" dirty="0">
                          <a:solidFill>
                            <a:schemeClr val="tx1">
                              <a:lumMod val="75000"/>
                              <a:lumOff val="25000"/>
                            </a:schemeClr>
                          </a:solidFill>
                          <a:latin typeface="Montserrat SemiBold" pitchFamily="2" charset="0"/>
                          <a:ea typeface="Yu Gothic" panose="020B0400000000000000" pitchFamily="34" charset="-128"/>
                        </a:rPr>
                        <a:t>10,000</a:t>
                      </a:r>
                      <a:r>
                        <a:rPr kumimoji="1" lang="ja-JP" altLang="en-US" sz="1200" b="1" i="0">
                          <a:solidFill>
                            <a:schemeClr val="tx1">
                              <a:lumMod val="75000"/>
                              <a:lumOff val="25000"/>
                            </a:schemeClr>
                          </a:solidFill>
                          <a:latin typeface="Montserrat SemiBold" pitchFamily="2" charset="0"/>
                          <a:ea typeface="Yu Gothic" panose="020B0400000000000000" pitchFamily="34" charset="-128"/>
                        </a:rPr>
                        <a:t>円</a:t>
                      </a:r>
                    </a:p>
                  </a:txBody>
                  <a:tcPr marL="64800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en-US" altLang="ja-JP" sz="1800" b="1" i="0" dirty="0">
                          <a:solidFill>
                            <a:schemeClr val="tx1">
                              <a:lumMod val="75000"/>
                              <a:lumOff val="25000"/>
                            </a:schemeClr>
                          </a:solidFill>
                          <a:latin typeface="Montserrat SemiBold" pitchFamily="2" charset="0"/>
                          <a:ea typeface="Yu Gothic" panose="020B0400000000000000" pitchFamily="34" charset="-128"/>
                        </a:rPr>
                        <a:t>40,000</a:t>
                      </a:r>
                      <a:r>
                        <a:rPr kumimoji="1" lang="ja-JP" altLang="en-US" sz="1200" b="1" i="0">
                          <a:solidFill>
                            <a:schemeClr val="tx1">
                              <a:lumMod val="75000"/>
                              <a:lumOff val="25000"/>
                            </a:schemeClr>
                          </a:solidFill>
                          <a:latin typeface="Montserrat SemiBold" pitchFamily="2" charset="0"/>
                          <a:ea typeface="Yu Gothic" panose="020B0400000000000000" pitchFamily="34" charset="-128"/>
                        </a:rPr>
                        <a:t>円</a:t>
                      </a:r>
                    </a:p>
                  </a:txBody>
                  <a:tcPr marL="648000" anchor="ctr">
                    <a:lnL w="19050" cap="flat" cmpd="sng" algn="ctr">
                      <a:solidFill>
                        <a:schemeClr val="bg1">
                          <a:lumMod val="9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48744579"/>
                  </a:ext>
                </a:extLst>
              </a:tr>
              <a:tr h="593315">
                <a:tc>
                  <a:txBody>
                    <a:bodyPr/>
                    <a:lstStyle/>
                    <a:p>
                      <a:pPr algn="ctr"/>
                      <a:r>
                        <a:rPr kumimoji="1" lang="ja-JP" altLang="en-US" sz="1100" b="1" i="0">
                          <a:solidFill>
                            <a:schemeClr val="tx1">
                              <a:lumMod val="75000"/>
                              <a:lumOff val="25000"/>
                            </a:schemeClr>
                          </a:solidFill>
                          <a:latin typeface="Montserrat SemiBold" pitchFamily="2" charset="0"/>
                          <a:ea typeface="Yu Gothic" panose="020B0400000000000000" pitchFamily="34" charset="-128"/>
                        </a:rPr>
                        <a:t>返金制度</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kumimoji="1" lang="ja-JP" altLang="en-US" sz="1100" b="1" i="0">
                          <a:solidFill>
                            <a:schemeClr val="accent2"/>
                          </a:solidFill>
                          <a:latin typeface="Montserrat SemiBold" pitchFamily="2" charset="0"/>
                          <a:ea typeface="Yu Gothic" panose="020B0400000000000000" pitchFamily="34" charset="-128"/>
                        </a:rPr>
                        <a:t>あり</a:t>
                      </a:r>
                    </a:p>
                  </a:txBody>
                  <a:tcPr marL="612000" anchor="ctr">
                    <a:lnL w="19050" cap="flat" cmpd="sng" algn="ctr">
                      <a:solidFill>
                        <a:schemeClr val="bg1"/>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100" b="1" i="0">
                          <a:solidFill>
                            <a:schemeClr val="tx1">
                              <a:lumMod val="75000"/>
                              <a:lumOff val="25000"/>
                            </a:schemeClr>
                          </a:solidFill>
                          <a:latin typeface="Montserrat SemiBold" pitchFamily="2" charset="0"/>
                          <a:ea typeface="Yu Gothic" panose="020B0400000000000000" pitchFamily="34" charset="-128"/>
                        </a:rPr>
                        <a:t>なし</a:t>
                      </a:r>
                    </a:p>
                  </a:txBody>
                  <a:tcPr marL="64800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a:solidFill>
                            <a:schemeClr val="tx1">
                              <a:lumMod val="75000"/>
                              <a:lumOff val="25000"/>
                            </a:schemeClr>
                          </a:solidFill>
                          <a:latin typeface="Montserrat SemiBold" pitchFamily="2" charset="0"/>
                          <a:ea typeface="Yu Gothic" panose="020B0400000000000000" pitchFamily="34" charset="-128"/>
                        </a:rPr>
                        <a:t>なし</a:t>
                      </a:r>
                    </a:p>
                  </a:txBody>
                  <a:tcPr marL="64800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a:solidFill>
                            <a:schemeClr val="tx1">
                              <a:lumMod val="75000"/>
                              <a:lumOff val="25000"/>
                            </a:schemeClr>
                          </a:solidFill>
                          <a:latin typeface="Montserrat SemiBold" pitchFamily="2" charset="0"/>
                          <a:ea typeface="Yu Gothic" panose="020B0400000000000000" pitchFamily="34" charset="-128"/>
                        </a:rPr>
                        <a:t>なし</a:t>
                      </a:r>
                    </a:p>
                  </a:txBody>
                  <a:tcPr marL="648000" anchor="ctr">
                    <a:lnL w="19050" cap="flat" cmpd="sng" algn="ctr">
                      <a:solidFill>
                        <a:schemeClr val="bg1">
                          <a:lumMod val="9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1006003"/>
                  </a:ext>
                </a:extLst>
              </a:tr>
              <a:tr h="593315">
                <a:tc>
                  <a:txBody>
                    <a:bodyPr/>
                    <a:lstStyle/>
                    <a:p>
                      <a:pPr algn="ctr"/>
                      <a:r>
                        <a:rPr kumimoji="1" lang="ja-JP" altLang="en-US" sz="1100" b="1" i="0">
                          <a:solidFill>
                            <a:schemeClr val="tx1">
                              <a:lumMod val="75000"/>
                              <a:lumOff val="25000"/>
                            </a:schemeClr>
                          </a:solidFill>
                          <a:latin typeface="Montserrat SemiBold" pitchFamily="2" charset="0"/>
                          <a:ea typeface="Yu Gothic" panose="020B0400000000000000" pitchFamily="34" charset="-128"/>
                        </a:rPr>
                        <a:t>通信遅延対策</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kumimoji="1" lang="ja-JP" altLang="en-US" sz="1100" b="1" i="0">
                          <a:solidFill>
                            <a:schemeClr val="accent2"/>
                          </a:solidFill>
                          <a:latin typeface="Montserrat SemiBold" pitchFamily="2" charset="0"/>
                          <a:ea typeface="Yu Gothic" panose="020B0400000000000000" pitchFamily="34" charset="-128"/>
                        </a:rPr>
                        <a:t>サーバー拠点を国際分散</a:t>
                      </a:r>
                      <a:endParaRPr kumimoji="1" lang="en-US" altLang="ja-JP" sz="1100" b="1" i="0" dirty="0">
                        <a:solidFill>
                          <a:schemeClr val="accent2"/>
                        </a:solidFill>
                        <a:latin typeface="Montserrat SemiBold" pitchFamily="2" charset="0"/>
                        <a:ea typeface="Yu Gothic" panose="020B0400000000000000" pitchFamily="34" charset="-128"/>
                      </a:endParaRPr>
                    </a:p>
                    <a:p>
                      <a:pPr algn="l"/>
                      <a:r>
                        <a:rPr kumimoji="1" lang="ja-JP" altLang="en-US" sz="1100" b="1" i="0">
                          <a:solidFill>
                            <a:schemeClr val="accent2"/>
                          </a:solidFill>
                          <a:latin typeface="Montserrat SemiBold" pitchFamily="2" charset="0"/>
                          <a:ea typeface="Yu Gothic" panose="020B0400000000000000" pitchFamily="34" charset="-128"/>
                        </a:rPr>
                        <a:t>定期的な一斉訓練の実施</a:t>
                      </a:r>
                    </a:p>
                  </a:txBody>
                  <a:tcPr marL="612000" anchor="ctr">
                    <a:lnL w="19050" cap="flat" cmpd="sng" algn="ctr">
                      <a:solidFill>
                        <a:schemeClr val="bg1"/>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100" b="1" i="0">
                          <a:solidFill>
                            <a:schemeClr val="tx1">
                              <a:lumMod val="75000"/>
                              <a:lumOff val="25000"/>
                            </a:schemeClr>
                          </a:solidFill>
                          <a:latin typeface="Montserrat SemiBold" pitchFamily="2" charset="0"/>
                          <a:ea typeface="Yu Gothic" panose="020B0400000000000000" pitchFamily="34" charset="-128"/>
                        </a:rPr>
                        <a:t>サーバー拠点は</a:t>
                      </a:r>
                      <a:endParaRPr kumimoji="1" lang="en-US" altLang="ja-JP" sz="1100" b="1" i="0" dirty="0">
                        <a:solidFill>
                          <a:schemeClr val="tx1">
                            <a:lumMod val="75000"/>
                            <a:lumOff val="25000"/>
                          </a:schemeClr>
                        </a:solidFill>
                        <a:latin typeface="Montserrat SemiBold" pitchFamily="2" charset="0"/>
                        <a:ea typeface="Yu Gothic" panose="020B0400000000000000" pitchFamily="34" charset="-128"/>
                      </a:endParaRPr>
                    </a:p>
                    <a:p>
                      <a:pPr algn="l"/>
                      <a:r>
                        <a:rPr kumimoji="1" lang="ja-JP" altLang="en-US" sz="1100" b="1" i="0">
                          <a:solidFill>
                            <a:schemeClr val="tx1">
                              <a:lumMod val="75000"/>
                              <a:lumOff val="25000"/>
                            </a:schemeClr>
                          </a:solidFill>
                          <a:latin typeface="Montserrat SemiBold" pitchFamily="2" charset="0"/>
                          <a:ea typeface="Yu Gothic" panose="020B0400000000000000" pitchFamily="34" charset="-128"/>
                        </a:rPr>
                        <a:t>東京・大阪</a:t>
                      </a:r>
                    </a:p>
                  </a:txBody>
                  <a:tcPr marL="64800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100" b="1" i="0">
                          <a:solidFill>
                            <a:schemeClr val="tx1">
                              <a:lumMod val="75000"/>
                              <a:lumOff val="25000"/>
                            </a:schemeClr>
                          </a:solidFill>
                          <a:latin typeface="Montserrat SemiBold" pitchFamily="2" charset="0"/>
                          <a:ea typeface="Yu Gothic" panose="020B0400000000000000" pitchFamily="34" charset="-128"/>
                        </a:rPr>
                        <a:t>非公開</a:t>
                      </a:r>
                    </a:p>
                  </a:txBody>
                  <a:tcPr marL="648000" marR="7200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a:solidFill>
                            <a:schemeClr val="tx1">
                              <a:lumMod val="75000"/>
                              <a:lumOff val="25000"/>
                            </a:schemeClr>
                          </a:solidFill>
                          <a:latin typeface="Montserrat SemiBold" pitchFamily="2" charset="0"/>
                          <a:ea typeface="Yu Gothic" panose="020B0400000000000000" pitchFamily="34" charset="-128"/>
                        </a:rPr>
                        <a:t>サーバー拠点は</a:t>
                      </a:r>
                      <a:endParaRPr kumimoji="1" lang="en-US" altLang="ja-JP" sz="1100" b="1" i="0" dirty="0">
                        <a:solidFill>
                          <a:schemeClr val="tx1">
                            <a:lumMod val="75000"/>
                            <a:lumOff val="25000"/>
                          </a:schemeClr>
                        </a:solidFill>
                        <a:latin typeface="Montserrat SemiBold" pitchFamily="2" charset="0"/>
                        <a:ea typeface="Yu 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a:solidFill>
                            <a:schemeClr val="tx1">
                              <a:lumMod val="75000"/>
                              <a:lumOff val="25000"/>
                            </a:schemeClr>
                          </a:solidFill>
                          <a:latin typeface="Montserrat SemiBold" pitchFamily="2" charset="0"/>
                          <a:ea typeface="Yu Gothic" panose="020B0400000000000000" pitchFamily="34" charset="-128"/>
                        </a:rPr>
                        <a:t>東京・大阪</a:t>
                      </a:r>
                    </a:p>
                  </a:txBody>
                  <a:tcPr marL="648000" anchor="ctr">
                    <a:lnL w="19050" cap="flat" cmpd="sng" algn="ctr">
                      <a:solidFill>
                        <a:schemeClr val="bg1">
                          <a:lumMod val="9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712738"/>
                  </a:ext>
                </a:extLst>
              </a:tr>
              <a:tr h="593315">
                <a:tc>
                  <a:txBody>
                    <a:bodyPr/>
                    <a:lstStyle/>
                    <a:p>
                      <a:pPr algn="ctr"/>
                      <a:r>
                        <a:rPr kumimoji="1" lang="ja-JP" altLang="en-US" sz="1100" b="1" i="0">
                          <a:solidFill>
                            <a:schemeClr val="tx1">
                              <a:lumMod val="75000"/>
                              <a:lumOff val="25000"/>
                            </a:schemeClr>
                          </a:solidFill>
                          <a:latin typeface="Montserrat SemiBold" pitchFamily="2" charset="0"/>
                          <a:ea typeface="Yu Gothic" panose="020B0400000000000000" pitchFamily="34" charset="-128"/>
                        </a:rPr>
                        <a:t>自動一斉送信</a:t>
                      </a:r>
                      <a:endParaRPr kumimoji="1" lang="en-US" altLang="ja-JP" sz="1100" b="1" i="0" dirty="0">
                        <a:solidFill>
                          <a:schemeClr val="tx1">
                            <a:lumMod val="75000"/>
                            <a:lumOff val="25000"/>
                          </a:schemeClr>
                        </a:solidFill>
                        <a:latin typeface="Montserrat SemiBold" pitchFamily="2" charset="0"/>
                        <a:ea typeface="Yu Gothic" panose="020B0400000000000000" pitchFamily="34" charset="-128"/>
                      </a:endParaRPr>
                    </a:p>
                    <a:p>
                      <a:pPr algn="ctr"/>
                      <a:r>
                        <a:rPr kumimoji="1" lang="ja-JP" altLang="en-US" sz="1100" b="1" i="0">
                          <a:solidFill>
                            <a:schemeClr val="tx1">
                              <a:lumMod val="75000"/>
                              <a:lumOff val="25000"/>
                            </a:schemeClr>
                          </a:solidFill>
                          <a:latin typeface="Montserrat SemiBold" pitchFamily="2" charset="0"/>
                          <a:ea typeface="Yu Gothic" panose="020B0400000000000000" pitchFamily="34" charset="-128"/>
                        </a:rPr>
                        <a:t>設問カスタマイズ</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kumimoji="1" lang="ja-JP" altLang="en-US" sz="1100" b="1" i="0">
                          <a:solidFill>
                            <a:schemeClr val="accent2"/>
                          </a:solidFill>
                          <a:latin typeface="Montserrat SemiBold" pitchFamily="2" charset="0"/>
                          <a:ea typeface="Yu Gothic" panose="020B0400000000000000" pitchFamily="34" charset="-128"/>
                        </a:rPr>
                        <a:t>完全自動送信</a:t>
                      </a:r>
                      <a:endParaRPr kumimoji="1" lang="en-US" altLang="ja-JP" sz="1100" b="1" i="0" dirty="0">
                        <a:solidFill>
                          <a:schemeClr val="accent2"/>
                        </a:solidFill>
                        <a:latin typeface="Montserrat SemiBold" pitchFamily="2" charset="0"/>
                        <a:ea typeface="Yu Gothic" panose="020B0400000000000000" pitchFamily="34" charset="-128"/>
                      </a:endParaRPr>
                    </a:p>
                    <a:p>
                      <a:pPr algn="l"/>
                      <a:r>
                        <a:rPr kumimoji="1" lang="ja-JP" altLang="en-US" sz="1100" b="1" i="0">
                          <a:solidFill>
                            <a:schemeClr val="accent2"/>
                          </a:solidFill>
                          <a:latin typeface="Montserrat SemiBold" pitchFamily="2" charset="0"/>
                          <a:ea typeface="Yu Gothic" panose="020B0400000000000000" pitchFamily="34" charset="-128"/>
                        </a:rPr>
                        <a:t>設問カスタマイズ可能</a:t>
                      </a:r>
                    </a:p>
                  </a:txBody>
                  <a:tcPr marL="612000" anchor="ctr">
                    <a:lnL w="19050" cap="flat" cmpd="sng" algn="ctr">
                      <a:solidFill>
                        <a:schemeClr val="bg1"/>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100" b="1" i="0">
                          <a:solidFill>
                            <a:schemeClr val="tx1">
                              <a:lumMod val="75000"/>
                              <a:lumOff val="25000"/>
                            </a:schemeClr>
                          </a:solidFill>
                          <a:latin typeface="Montserrat SemiBold" pitchFamily="2" charset="0"/>
                          <a:ea typeface="Yu Gothic" panose="020B0400000000000000" pitchFamily="34" charset="-128"/>
                        </a:rPr>
                        <a:t>スタッフの代行送信</a:t>
                      </a:r>
                      <a:endParaRPr kumimoji="1" lang="en-US" altLang="ja-JP" sz="1100" b="1" i="0" dirty="0">
                        <a:solidFill>
                          <a:schemeClr val="tx1">
                            <a:lumMod val="75000"/>
                            <a:lumOff val="25000"/>
                          </a:schemeClr>
                        </a:solidFill>
                        <a:latin typeface="Montserrat SemiBold" pitchFamily="2" charset="0"/>
                        <a:ea typeface="Yu 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a:solidFill>
                            <a:schemeClr val="tx1">
                              <a:lumMod val="75000"/>
                              <a:lumOff val="25000"/>
                            </a:schemeClr>
                          </a:solidFill>
                          <a:latin typeface="Montserrat SemiBold" pitchFamily="2" charset="0"/>
                          <a:ea typeface="Yu Gothic" panose="020B0400000000000000" pitchFamily="34" charset="-128"/>
                        </a:rPr>
                        <a:t>設問カスタマイズ非公開</a:t>
                      </a:r>
                    </a:p>
                  </a:txBody>
                  <a:tcPr marL="64800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100" b="1" i="0">
                          <a:solidFill>
                            <a:schemeClr val="tx1">
                              <a:lumMod val="75000"/>
                              <a:lumOff val="25000"/>
                            </a:schemeClr>
                          </a:solidFill>
                          <a:latin typeface="Montserrat SemiBold" pitchFamily="2" charset="0"/>
                          <a:ea typeface="Yu Gothic" panose="020B0400000000000000" pitchFamily="34" charset="-128"/>
                        </a:rPr>
                        <a:t>完全自動送信</a:t>
                      </a:r>
                      <a:endParaRPr kumimoji="1" lang="en-US" altLang="ja-JP" sz="1100" b="1" i="0" dirty="0">
                        <a:solidFill>
                          <a:schemeClr val="tx1">
                            <a:lumMod val="75000"/>
                            <a:lumOff val="25000"/>
                          </a:schemeClr>
                        </a:solidFill>
                        <a:latin typeface="Montserrat SemiBold" pitchFamily="2" charset="0"/>
                        <a:ea typeface="Yu Gothic" panose="020B0400000000000000" pitchFamily="34" charset="-128"/>
                      </a:endParaRPr>
                    </a:p>
                    <a:p>
                      <a:pPr algn="l"/>
                      <a:r>
                        <a:rPr kumimoji="1" lang="ja-JP" altLang="en-US" sz="1100" b="1" i="0">
                          <a:solidFill>
                            <a:schemeClr val="tx1">
                              <a:lumMod val="75000"/>
                              <a:lumOff val="25000"/>
                            </a:schemeClr>
                          </a:solidFill>
                          <a:latin typeface="Montserrat SemiBold" pitchFamily="2" charset="0"/>
                          <a:ea typeface="Yu Gothic" panose="020B0400000000000000" pitchFamily="34" charset="-128"/>
                        </a:rPr>
                        <a:t>設問数に上限あり</a:t>
                      </a:r>
                    </a:p>
                  </a:txBody>
                  <a:tcPr marL="64800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100" b="1" i="0">
                          <a:solidFill>
                            <a:schemeClr val="tx1">
                              <a:lumMod val="75000"/>
                              <a:lumOff val="25000"/>
                            </a:schemeClr>
                          </a:solidFill>
                          <a:latin typeface="Montserrat SemiBold" pitchFamily="2" charset="0"/>
                          <a:ea typeface="Yu Gothic" panose="020B0400000000000000" pitchFamily="34" charset="-128"/>
                        </a:rPr>
                        <a:t>完全自動送信</a:t>
                      </a:r>
                      <a:endParaRPr kumimoji="1" lang="en-US" altLang="ja-JP" sz="1100" b="1" i="0" dirty="0">
                        <a:solidFill>
                          <a:schemeClr val="tx1">
                            <a:lumMod val="75000"/>
                            <a:lumOff val="25000"/>
                          </a:schemeClr>
                        </a:solidFill>
                        <a:latin typeface="Montserrat SemiBold" pitchFamily="2" charset="0"/>
                        <a:ea typeface="Yu Gothic" panose="020B0400000000000000" pitchFamily="34" charset="-128"/>
                      </a:endParaRPr>
                    </a:p>
                    <a:p>
                      <a:pPr algn="l"/>
                      <a:r>
                        <a:rPr kumimoji="1" lang="ja-JP" altLang="en-US" sz="1100" b="1" i="0">
                          <a:solidFill>
                            <a:schemeClr val="tx1">
                              <a:lumMod val="75000"/>
                              <a:lumOff val="25000"/>
                            </a:schemeClr>
                          </a:solidFill>
                          <a:latin typeface="Montserrat SemiBold" pitchFamily="2" charset="0"/>
                          <a:ea typeface="Yu Gothic" panose="020B0400000000000000" pitchFamily="34" charset="-128"/>
                        </a:rPr>
                        <a:t>設問数に上限あり</a:t>
                      </a:r>
                    </a:p>
                  </a:txBody>
                  <a:tcPr marL="648000" anchor="ctr">
                    <a:lnL w="19050" cap="flat" cmpd="sng" algn="ctr">
                      <a:solidFill>
                        <a:schemeClr val="bg1">
                          <a:lumMod val="9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5751676"/>
                  </a:ext>
                </a:extLst>
              </a:tr>
              <a:tr h="593315">
                <a:tc>
                  <a:txBody>
                    <a:bodyPr/>
                    <a:lstStyle/>
                    <a:p>
                      <a:pPr algn="ctr"/>
                      <a:r>
                        <a:rPr kumimoji="1" lang="ja-JP" altLang="en-US" sz="1100" b="1" i="0">
                          <a:solidFill>
                            <a:schemeClr val="tx1">
                              <a:lumMod val="75000"/>
                              <a:lumOff val="25000"/>
                            </a:schemeClr>
                          </a:solidFill>
                          <a:latin typeface="Montserrat SemiBold" pitchFamily="2" charset="0"/>
                          <a:ea typeface="Yu Gothic" panose="020B0400000000000000" pitchFamily="34" charset="-128"/>
                        </a:rPr>
                        <a:t>チャット機能</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r>
                        <a:rPr kumimoji="1" lang="ja-JP" altLang="en-US" sz="1100" b="1" i="0">
                          <a:solidFill>
                            <a:schemeClr val="accent2"/>
                          </a:solidFill>
                          <a:latin typeface="Montserrat SemiBold" pitchFamily="2" charset="0"/>
                          <a:ea typeface="Yu Gothic" panose="020B0400000000000000" pitchFamily="34" charset="-128"/>
                        </a:rPr>
                        <a:t>あり</a:t>
                      </a:r>
                    </a:p>
                  </a:txBody>
                  <a:tcPr marL="612000" anchor="ctr">
                    <a:lnL w="19050" cap="flat" cmpd="sng" algn="ctr">
                      <a:solidFill>
                        <a:schemeClr val="bg1"/>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100" b="1" i="0">
                          <a:solidFill>
                            <a:schemeClr val="tx1">
                              <a:lumMod val="75000"/>
                              <a:lumOff val="25000"/>
                            </a:schemeClr>
                          </a:solidFill>
                          <a:latin typeface="Montserrat SemiBold" pitchFamily="2" charset="0"/>
                          <a:ea typeface="Yu Gothic" panose="020B0400000000000000" pitchFamily="34" charset="-128"/>
                        </a:rPr>
                        <a:t>別サービスへの</a:t>
                      </a:r>
                      <a:endParaRPr kumimoji="1" lang="en-US" altLang="ja-JP" sz="1100" b="1" i="0" dirty="0">
                        <a:solidFill>
                          <a:schemeClr val="tx1">
                            <a:lumMod val="75000"/>
                            <a:lumOff val="25000"/>
                          </a:schemeClr>
                        </a:solidFill>
                        <a:latin typeface="Montserrat SemiBold" pitchFamily="2" charset="0"/>
                        <a:ea typeface="Yu Gothic" panose="020B0400000000000000" pitchFamily="34" charset="-128"/>
                      </a:endParaRPr>
                    </a:p>
                    <a:p>
                      <a:pPr algn="l"/>
                      <a:r>
                        <a:rPr kumimoji="1" lang="ja-JP" altLang="en-US" sz="1100" b="1" i="0">
                          <a:solidFill>
                            <a:schemeClr val="tx1">
                              <a:lumMod val="75000"/>
                              <a:lumOff val="25000"/>
                            </a:schemeClr>
                          </a:solidFill>
                          <a:latin typeface="Montserrat SemiBold" pitchFamily="2" charset="0"/>
                          <a:ea typeface="Yu Gothic" panose="020B0400000000000000" pitchFamily="34" charset="-128"/>
                        </a:rPr>
                        <a:t>加入が必要</a:t>
                      </a:r>
                    </a:p>
                  </a:txBody>
                  <a:tcPr marL="64800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100" b="1" i="0">
                          <a:solidFill>
                            <a:schemeClr val="tx1">
                              <a:lumMod val="75000"/>
                              <a:lumOff val="25000"/>
                            </a:schemeClr>
                          </a:solidFill>
                          <a:latin typeface="Montserrat SemiBold" pitchFamily="2" charset="0"/>
                          <a:ea typeface="Yu Gothic" panose="020B0400000000000000" pitchFamily="34" charset="-128"/>
                        </a:rPr>
                        <a:t>あり</a:t>
                      </a:r>
                    </a:p>
                  </a:txBody>
                  <a:tcPr marL="64800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a:solidFill>
                            <a:schemeClr val="tx1">
                              <a:lumMod val="75000"/>
                              <a:lumOff val="25000"/>
                            </a:schemeClr>
                          </a:solidFill>
                          <a:latin typeface="Montserrat SemiBold" pitchFamily="2" charset="0"/>
                          <a:ea typeface="Yu Gothic" panose="020B0400000000000000" pitchFamily="34" charset="-128"/>
                        </a:rPr>
                        <a:t>別サービスへの</a:t>
                      </a:r>
                      <a:endParaRPr kumimoji="1" lang="en-US" altLang="ja-JP" sz="1100" b="1" i="0" dirty="0">
                        <a:solidFill>
                          <a:schemeClr val="tx1">
                            <a:lumMod val="75000"/>
                            <a:lumOff val="25000"/>
                          </a:schemeClr>
                        </a:solidFill>
                        <a:latin typeface="Montserrat SemiBold" pitchFamily="2" charset="0"/>
                        <a:ea typeface="Yu 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a:solidFill>
                            <a:schemeClr val="tx1">
                              <a:lumMod val="75000"/>
                              <a:lumOff val="25000"/>
                            </a:schemeClr>
                          </a:solidFill>
                          <a:latin typeface="Montserrat SemiBold" pitchFamily="2" charset="0"/>
                          <a:ea typeface="Yu Gothic" panose="020B0400000000000000" pitchFamily="34" charset="-128"/>
                        </a:rPr>
                        <a:t>加入が必要</a:t>
                      </a:r>
                    </a:p>
                  </a:txBody>
                  <a:tcPr marL="648000" anchor="ctr">
                    <a:lnL w="19050" cap="flat" cmpd="sng" algn="ctr">
                      <a:solidFill>
                        <a:schemeClr val="bg1">
                          <a:lumMod val="95000"/>
                        </a:schemeClr>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75852990"/>
                  </a:ext>
                </a:extLst>
              </a:tr>
            </a:tbl>
          </a:graphicData>
        </a:graphic>
      </p:graphicFrame>
      <p:sp>
        <p:nvSpPr>
          <p:cNvPr id="7" name="片側の 2 つの角を丸めた四角形 6">
            <a:extLst>
              <a:ext uri="{FF2B5EF4-FFF2-40B4-BE49-F238E27FC236}">
                <a16:creationId xmlns:a16="http://schemas.microsoft.com/office/drawing/2014/main" id="{98BAB6F8-DCE2-3DEE-8235-D738C1FD40A5}"/>
              </a:ext>
            </a:extLst>
          </p:cNvPr>
          <p:cNvSpPr/>
          <p:nvPr/>
        </p:nvSpPr>
        <p:spPr>
          <a:xfrm>
            <a:off x="2243626" y="2205038"/>
            <a:ext cx="2379174" cy="609530"/>
          </a:xfrm>
          <a:prstGeom prst="round2SameRect">
            <a:avLst>
              <a:gd name="adj1" fmla="val 9349"/>
              <a:gd name="adj2" fmla="val 0"/>
            </a:avLst>
          </a:prstGeom>
          <a:solidFill>
            <a:schemeClr val="accent2"/>
          </a:solid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i="0">
                <a:solidFill>
                  <a:schemeClr val="bg1"/>
                </a:solidFill>
                <a:latin typeface="Montserrat SemiBold" pitchFamily="2" charset="0"/>
                <a:ea typeface="Yu Gothic" panose="020B0400000000000000" pitchFamily="34" charset="-128"/>
              </a:rPr>
              <a:t>安否確認サービス</a:t>
            </a:r>
            <a:r>
              <a:rPr kumimoji="1" lang="en-US" altLang="ja-JP" sz="1400" b="1" i="0" dirty="0">
                <a:solidFill>
                  <a:schemeClr val="bg1"/>
                </a:solidFill>
                <a:latin typeface="Montserrat SemiBold" pitchFamily="2" charset="0"/>
                <a:ea typeface="Yu Gothic" panose="020B0400000000000000" pitchFamily="34" charset="-128"/>
              </a:rPr>
              <a:t>2</a:t>
            </a:r>
            <a:endParaRPr kumimoji="1" lang="ja-JP" altLang="en-US" sz="1400" b="1" dirty="0">
              <a:solidFill>
                <a:schemeClr val="tx1">
                  <a:lumMod val="75000"/>
                  <a:lumOff val="25000"/>
                </a:schemeClr>
              </a:solidFill>
              <a:latin typeface="Montserrat SemiBold" pitchFamily="2" charset="0"/>
              <a:ea typeface="Yu Gothic" panose="020B0400000000000000" pitchFamily="34" charset="-128"/>
            </a:endParaRPr>
          </a:p>
        </p:txBody>
      </p:sp>
      <p:grpSp>
        <p:nvGrpSpPr>
          <p:cNvPr id="18" name="グループ化 17">
            <a:extLst>
              <a:ext uri="{FF2B5EF4-FFF2-40B4-BE49-F238E27FC236}">
                <a16:creationId xmlns:a16="http://schemas.microsoft.com/office/drawing/2014/main" id="{527C68C6-3694-9EC1-A794-F0E356655231}"/>
              </a:ext>
            </a:extLst>
          </p:cNvPr>
          <p:cNvGrpSpPr/>
          <p:nvPr/>
        </p:nvGrpSpPr>
        <p:grpSpPr>
          <a:xfrm>
            <a:off x="2414901" y="2993296"/>
            <a:ext cx="256976" cy="256976"/>
            <a:chOff x="292608" y="1828800"/>
            <a:chExt cx="376238" cy="376238"/>
          </a:xfrm>
        </p:grpSpPr>
        <p:sp>
          <p:nvSpPr>
            <p:cNvPr id="16" name="円/楕円 15">
              <a:extLst>
                <a:ext uri="{FF2B5EF4-FFF2-40B4-BE49-F238E27FC236}">
                  <a16:creationId xmlns:a16="http://schemas.microsoft.com/office/drawing/2014/main" id="{BA109C92-1A6C-EAA8-4994-CD532B053FC9}"/>
                </a:ext>
              </a:extLst>
            </p:cNvPr>
            <p:cNvSpPr/>
            <p:nvPr/>
          </p:nvSpPr>
          <p:spPr>
            <a:xfrm>
              <a:off x="292608" y="1828800"/>
              <a:ext cx="376238" cy="376238"/>
            </a:xfrm>
            <a:prstGeom prst="ellipse">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lumMod val="75000"/>
                    <a:lumOff val="25000"/>
                  </a:schemeClr>
                </a:solidFill>
                <a:latin typeface="Montserrat SemiBold" pitchFamily="2" charset="0"/>
                <a:ea typeface="Yu Gothic" panose="020B0400000000000000" pitchFamily="34" charset="-128"/>
              </a:endParaRPr>
            </a:p>
          </p:txBody>
        </p:sp>
        <p:sp>
          <p:nvSpPr>
            <p:cNvPr id="17" name="円/楕円 16">
              <a:extLst>
                <a:ext uri="{FF2B5EF4-FFF2-40B4-BE49-F238E27FC236}">
                  <a16:creationId xmlns:a16="http://schemas.microsoft.com/office/drawing/2014/main" id="{920DDC4B-3C7D-9A0B-E322-091F44327F9A}"/>
                </a:ext>
              </a:extLst>
            </p:cNvPr>
            <p:cNvSpPr/>
            <p:nvPr/>
          </p:nvSpPr>
          <p:spPr>
            <a:xfrm>
              <a:off x="384193" y="1920385"/>
              <a:ext cx="193070" cy="193070"/>
            </a:xfrm>
            <a:prstGeom prst="ellipse">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lumMod val="75000"/>
                    <a:lumOff val="25000"/>
                  </a:schemeClr>
                </a:solidFill>
                <a:latin typeface="Montserrat SemiBold" pitchFamily="2" charset="0"/>
                <a:ea typeface="Yu Gothic" panose="020B0400000000000000" pitchFamily="34" charset="-128"/>
              </a:endParaRPr>
            </a:p>
          </p:txBody>
        </p:sp>
      </p:grpSp>
      <p:grpSp>
        <p:nvGrpSpPr>
          <p:cNvPr id="25" name="グループ化 24">
            <a:extLst>
              <a:ext uri="{FF2B5EF4-FFF2-40B4-BE49-F238E27FC236}">
                <a16:creationId xmlns:a16="http://schemas.microsoft.com/office/drawing/2014/main" id="{2F53B0C8-21EB-4926-8C46-6764E60C8C57}"/>
              </a:ext>
            </a:extLst>
          </p:cNvPr>
          <p:cNvGrpSpPr/>
          <p:nvPr/>
        </p:nvGrpSpPr>
        <p:grpSpPr>
          <a:xfrm>
            <a:off x="2414901" y="3569249"/>
            <a:ext cx="256976" cy="256976"/>
            <a:chOff x="292608" y="1828800"/>
            <a:chExt cx="376238" cy="376238"/>
          </a:xfrm>
        </p:grpSpPr>
        <p:sp>
          <p:nvSpPr>
            <p:cNvPr id="26" name="円/楕円 25">
              <a:extLst>
                <a:ext uri="{FF2B5EF4-FFF2-40B4-BE49-F238E27FC236}">
                  <a16:creationId xmlns:a16="http://schemas.microsoft.com/office/drawing/2014/main" id="{7EDA7738-5AD3-57FB-734B-292474DBA7A1}"/>
                </a:ext>
              </a:extLst>
            </p:cNvPr>
            <p:cNvSpPr/>
            <p:nvPr/>
          </p:nvSpPr>
          <p:spPr>
            <a:xfrm>
              <a:off x="292608" y="1828800"/>
              <a:ext cx="376238" cy="376238"/>
            </a:xfrm>
            <a:prstGeom prst="ellipse">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lumMod val="75000"/>
                    <a:lumOff val="25000"/>
                  </a:schemeClr>
                </a:solidFill>
                <a:latin typeface="Montserrat SemiBold" pitchFamily="2" charset="0"/>
                <a:ea typeface="Yu Gothic" panose="020B0400000000000000" pitchFamily="34" charset="-128"/>
              </a:endParaRPr>
            </a:p>
          </p:txBody>
        </p:sp>
        <p:sp>
          <p:nvSpPr>
            <p:cNvPr id="27" name="円/楕円 26">
              <a:extLst>
                <a:ext uri="{FF2B5EF4-FFF2-40B4-BE49-F238E27FC236}">
                  <a16:creationId xmlns:a16="http://schemas.microsoft.com/office/drawing/2014/main" id="{54375881-6523-A0A9-329B-42B71E7B41D3}"/>
                </a:ext>
              </a:extLst>
            </p:cNvPr>
            <p:cNvSpPr/>
            <p:nvPr/>
          </p:nvSpPr>
          <p:spPr>
            <a:xfrm>
              <a:off x="384193" y="1920385"/>
              <a:ext cx="193070" cy="193070"/>
            </a:xfrm>
            <a:prstGeom prst="ellipse">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lumMod val="75000"/>
                    <a:lumOff val="25000"/>
                  </a:schemeClr>
                </a:solidFill>
                <a:latin typeface="Montserrat SemiBold" pitchFamily="2" charset="0"/>
                <a:ea typeface="Yu Gothic" panose="020B0400000000000000" pitchFamily="34" charset="-128"/>
              </a:endParaRPr>
            </a:p>
          </p:txBody>
        </p:sp>
      </p:grpSp>
      <p:grpSp>
        <p:nvGrpSpPr>
          <p:cNvPr id="28" name="グループ化 27">
            <a:extLst>
              <a:ext uri="{FF2B5EF4-FFF2-40B4-BE49-F238E27FC236}">
                <a16:creationId xmlns:a16="http://schemas.microsoft.com/office/drawing/2014/main" id="{F79EE13E-EB7A-73B8-6035-A964EFE8364F}"/>
              </a:ext>
            </a:extLst>
          </p:cNvPr>
          <p:cNvGrpSpPr/>
          <p:nvPr/>
        </p:nvGrpSpPr>
        <p:grpSpPr>
          <a:xfrm>
            <a:off x="2414901" y="4168954"/>
            <a:ext cx="256976" cy="256976"/>
            <a:chOff x="292608" y="1828800"/>
            <a:chExt cx="376238" cy="376238"/>
          </a:xfrm>
        </p:grpSpPr>
        <p:sp>
          <p:nvSpPr>
            <p:cNvPr id="29" name="円/楕円 28">
              <a:extLst>
                <a:ext uri="{FF2B5EF4-FFF2-40B4-BE49-F238E27FC236}">
                  <a16:creationId xmlns:a16="http://schemas.microsoft.com/office/drawing/2014/main" id="{D0F4616D-286D-A9CD-F30D-136CBC0E922D}"/>
                </a:ext>
              </a:extLst>
            </p:cNvPr>
            <p:cNvSpPr/>
            <p:nvPr/>
          </p:nvSpPr>
          <p:spPr>
            <a:xfrm>
              <a:off x="292608" y="1828800"/>
              <a:ext cx="376238" cy="376238"/>
            </a:xfrm>
            <a:prstGeom prst="ellipse">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lumMod val="75000"/>
                    <a:lumOff val="25000"/>
                  </a:schemeClr>
                </a:solidFill>
                <a:latin typeface="Montserrat SemiBold" pitchFamily="2" charset="0"/>
                <a:ea typeface="Yu Gothic" panose="020B0400000000000000" pitchFamily="34" charset="-128"/>
              </a:endParaRPr>
            </a:p>
          </p:txBody>
        </p:sp>
        <p:sp>
          <p:nvSpPr>
            <p:cNvPr id="30" name="円/楕円 29">
              <a:extLst>
                <a:ext uri="{FF2B5EF4-FFF2-40B4-BE49-F238E27FC236}">
                  <a16:creationId xmlns:a16="http://schemas.microsoft.com/office/drawing/2014/main" id="{9D2F7663-71AC-7AA1-056E-DBA441845F32}"/>
                </a:ext>
              </a:extLst>
            </p:cNvPr>
            <p:cNvSpPr/>
            <p:nvPr/>
          </p:nvSpPr>
          <p:spPr>
            <a:xfrm>
              <a:off x="384193" y="1920385"/>
              <a:ext cx="193070" cy="193070"/>
            </a:xfrm>
            <a:prstGeom prst="ellipse">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lumMod val="75000"/>
                    <a:lumOff val="25000"/>
                  </a:schemeClr>
                </a:solidFill>
                <a:latin typeface="Montserrat SemiBold" pitchFamily="2" charset="0"/>
                <a:ea typeface="Yu Gothic" panose="020B0400000000000000" pitchFamily="34" charset="-128"/>
              </a:endParaRPr>
            </a:p>
          </p:txBody>
        </p:sp>
      </p:grpSp>
      <p:grpSp>
        <p:nvGrpSpPr>
          <p:cNvPr id="31" name="グループ化 30">
            <a:extLst>
              <a:ext uri="{FF2B5EF4-FFF2-40B4-BE49-F238E27FC236}">
                <a16:creationId xmlns:a16="http://schemas.microsoft.com/office/drawing/2014/main" id="{B93EC872-5EEF-B243-4B17-EB9A67A183F3}"/>
              </a:ext>
            </a:extLst>
          </p:cNvPr>
          <p:cNvGrpSpPr/>
          <p:nvPr/>
        </p:nvGrpSpPr>
        <p:grpSpPr>
          <a:xfrm>
            <a:off x="2414901" y="4763026"/>
            <a:ext cx="256976" cy="256976"/>
            <a:chOff x="292608" y="1828800"/>
            <a:chExt cx="376238" cy="376238"/>
          </a:xfrm>
        </p:grpSpPr>
        <p:sp>
          <p:nvSpPr>
            <p:cNvPr id="32" name="円/楕円 31">
              <a:extLst>
                <a:ext uri="{FF2B5EF4-FFF2-40B4-BE49-F238E27FC236}">
                  <a16:creationId xmlns:a16="http://schemas.microsoft.com/office/drawing/2014/main" id="{7D0E127B-E207-C657-8717-632F82F81200}"/>
                </a:ext>
              </a:extLst>
            </p:cNvPr>
            <p:cNvSpPr/>
            <p:nvPr/>
          </p:nvSpPr>
          <p:spPr>
            <a:xfrm>
              <a:off x="292608" y="1828800"/>
              <a:ext cx="376238" cy="376238"/>
            </a:xfrm>
            <a:prstGeom prst="ellipse">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lumMod val="75000"/>
                    <a:lumOff val="25000"/>
                  </a:schemeClr>
                </a:solidFill>
                <a:latin typeface="Montserrat SemiBold" pitchFamily="2" charset="0"/>
                <a:ea typeface="Yu Gothic" panose="020B0400000000000000" pitchFamily="34" charset="-128"/>
              </a:endParaRPr>
            </a:p>
          </p:txBody>
        </p:sp>
        <p:sp>
          <p:nvSpPr>
            <p:cNvPr id="33" name="円/楕円 32">
              <a:extLst>
                <a:ext uri="{FF2B5EF4-FFF2-40B4-BE49-F238E27FC236}">
                  <a16:creationId xmlns:a16="http://schemas.microsoft.com/office/drawing/2014/main" id="{534C49D6-1619-3416-4F90-1A3050F4C792}"/>
                </a:ext>
              </a:extLst>
            </p:cNvPr>
            <p:cNvSpPr/>
            <p:nvPr/>
          </p:nvSpPr>
          <p:spPr>
            <a:xfrm>
              <a:off x="384193" y="1920385"/>
              <a:ext cx="193070" cy="193070"/>
            </a:xfrm>
            <a:prstGeom prst="ellipse">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lumMod val="75000"/>
                    <a:lumOff val="25000"/>
                  </a:schemeClr>
                </a:solidFill>
                <a:latin typeface="Montserrat SemiBold" pitchFamily="2" charset="0"/>
                <a:ea typeface="Yu Gothic" panose="020B0400000000000000" pitchFamily="34" charset="-128"/>
              </a:endParaRPr>
            </a:p>
          </p:txBody>
        </p:sp>
      </p:grpSp>
      <p:grpSp>
        <p:nvGrpSpPr>
          <p:cNvPr id="34" name="グループ化 33">
            <a:extLst>
              <a:ext uri="{FF2B5EF4-FFF2-40B4-BE49-F238E27FC236}">
                <a16:creationId xmlns:a16="http://schemas.microsoft.com/office/drawing/2014/main" id="{888C51AE-08AA-A20B-9C3B-F609C95EFCE1}"/>
              </a:ext>
            </a:extLst>
          </p:cNvPr>
          <p:cNvGrpSpPr/>
          <p:nvPr/>
        </p:nvGrpSpPr>
        <p:grpSpPr>
          <a:xfrm>
            <a:off x="2414901" y="5362840"/>
            <a:ext cx="256976" cy="256976"/>
            <a:chOff x="292608" y="1828800"/>
            <a:chExt cx="376238" cy="376238"/>
          </a:xfrm>
        </p:grpSpPr>
        <p:sp>
          <p:nvSpPr>
            <p:cNvPr id="35" name="円/楕円 34">
              <a:extLst>
                <a:ext uri="{FF2B5EF4-FFF2-40B4-BE49-F238E27FC236}">
                  <a16:creationId xmlns:a16="http://schemas.microsoft.com/office/drawing/2014/main" id="{AC6DDED1-86AA-5CA9-EEB7-D052CEA23270}"/>
                </a:ext>
              </a:extLst>
            </p:cNvPr>
            <p:cNvSpPr/>
            <p:nvPr/>
          </p:nvSpPr>
          <p:spPr>
            <a:xfrm>
              <a:off x="292608" y="1828800"/>
              <a:ext cx="376238" cy="376238"/>
            </a:xfrm>
            <a:prstGeom prst="ellipse">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lumMod val="75000"/>
                    <a:lumOff val="25000"/>
                  </a:schemeClr>
                </a:solidFill>
                <a:latin typeface="Montserrat SemiBold" pitchFamily="2" charset="0"/>
                <a:ea typeface="Yu Gothic" panose="020B0400000000000000" pitchFamily="34" charset="-128"/>
              </a:endParaRPr>
            </a:p>
          </p:txBody>
        </p:sp>
        <p:sp>
          <p:nvSpPr>
            <p:cNvPr id="36" name="円/楕円 35">
              <a:extLst>
                <a:ext uri="{FF2B5EF4-FFF2-40B4-BE49-F238E27FC236}">
                  <a16:creationId xmlns:a16="http://schemas.microsoft.com/office/drawing/2014/main" id="{9BEC6877-6228-C914-BF39-329F61D2B5F6}"/>
                </a:ext>
              </a:extLst>
            </p:cNvPr>
            <p:cNvSpPr/>
            <p:nvPr/>
          </p:nvSpPr>
          <p:spPr>
            <a:xfrm>
              <a:off x="384193" y="1920385"/>
              <a:ext cx="193070" cy="193070"/>
            </a:xfrm>
            <a:prstGeom prst="ellipse">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lumMod val="75000"/>
                    <a:lumOff val="25000"/>
                  </a:schemeClr>
                </a:solidFill>
                <a:latin typeface="Montserrat SemiBold" pitchFamily="2" charset="0"/>
                <a:ea typeface="Yu Gothic" panose="020B0400000000000000" pitchFamily="34" charset="-128"/>
              </a:endParaRPr>
            </a:p>
          </p:txBody>
        </p:sp>
      </p:grpSp>
      <p:grpSp>
        <p:nvGrpSpPr>
          <p:cNvPr id="37" name="グループ化 36">
            <a:extLst>
              <a:ext uri="{FF2B5EF4-FFF2-40B4-BE49-F238E27FC236}">
                <a16:creationId xmlns:a16="http://schemas.microsoft.com/office/drawing/2014/main" id="{32AAF10B-AB72-3AE4-737F-60C226783F3A}"/>
              </a:ext>
            </a:extLst>
          </p:cNvPr>
          <p:cNvGrpSpPr/>
          <p:nvPr/>
        </p:nvGrpSpPr>
        <p:grpSpPr>
          <a:xfrm>
            <a:off x="2414901" y="5950778"/>
            <a:ext cx="256976" cy="256976"/>
            <a:chOff x="292608" y="1828800"/>
            <a:chExt cx="376238" cy="376238"/>
          </a:xfrm>
        </p:grpSpPr>
        <p:sp>
          <p:nvSpPr>
            <p:cNvPr id="38" name="円/楕円 37">
              <a:extLst>
                <a:ext uri="{FF2B5EF4-FFF2-40B4-BE49-F238E27FC236}">
                  <a16:creationId xmlns:a16="http://schemas.microsoft.com/office/drawing/2014/main" id="{6162A70A-D43D-D5EB-59FC-1014E585341D}"/>
                </a:ext>
              </a:extLst>
            </p:cNvPr>
            <p:cNvSpPr/>
            <p:nvPr/>
          </p:nvSpPr>
          <p:spPr>
            <a:xfrm>
              <a:off x="292608" y="1828800"/>
              <a:ext cx="376238" cy="376238"/>
            </a:xfrm>
            <a:prstGeom prst="ellipse">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lumMod val="75000"/>
                    <a:lumOff val="25000"/>
                  </a:schemeClr>
                </a:solidFill>
                <a:latin typeface="Montserrat SemiBold" pitchFamily="2" charset="0"/>
                <a:ea typeface="Yu Gothic" panose="020B0400000000000000" pitchFamily="34" charset="-128"/>
              </a:endParaRPr>
            </a:p>
          </p:txBody>
        </p:sp>
        <p:sp>
          <p:nvSpPr>
            <p:cNvPr id="39" name="円/楕円 38">
              <a:extLst>
                <a:ext uri="{FF2B5EF4-FFF2-40B4-BE49-F238E27FC236}">
                  <a16:creationId xmlns:a16="http://schemas.microsoft.com/office/drawing/2014/main" id="{5600FD2B-9C19-B09D-427B-4C57E582032E}"/>
                </a:ext>
              </a:extLst>
            </p:cNvPr>
            <p:cNvSpPr/>
            <p:nvPr/>
          </p:nvSpPr>
          <p:spPr>
            <a:xfrm>
              <a:off x="384193" y="1920385"/>
              <a:ext cx="193070" cy="193070"/>
            </a:xfrm>
            <a:prstGeom prst="ellipse">
              <a:avLst/>
            </a:prstGeom>
            <a:noFill/>
            <a:ln w="2540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lumMod val="75000"/>
                    <a:lumOff val="25000"/>
                  </a:schemeClr>
                </a:solidFill>
                <a:latin typeface="Montserrat SemiBold" pitchFamily="2" charset="0"/>
                <a:ea typeface="Yu Gothic" panose="020B0400000000000000" pitchFamily="34" charset="-128"/>
              </a:endParaRPr>
            </a:p>
          </p:txBody>
        </p:sp>
      </p:grpSp>
      <p:sp>
        <p:nvSpPr>
          <p:cNvPr id="40" name="三角形 39">
            <a:extLst>
              <a:ext uri="{FF2B5EF4-FFF2-40B4-BE49-F238E27FC236}">
                <a16:creationId xmlns:a16="http://schemas.microsoft.com/office/drawing/2014/main" id="{68374000-9C9A-6C85-503D-2EC98ED2FB51}"/>
              </a:ext>
            </a:extLst>
          </p:cNvPr>
          <p:cNvSpPr/>
          <p:nvPr/>
        </p:nvSpPr>
        <p:spPr>
          <a:xfrm>
            <a:off x="4829344" y="3021087"/>
            <a:ext cx="233615" cy="201392"/>
          </a:xfrm>
          <a:prstGeom prst="triangle">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lumMod val="75000"/>
                  <a:lumOff val="25000"/>
                </a:schemeClr>
              </a:solidFill>
              <a:latin typeface="Montserrat SemiBold" pitchFamily="2" charset="0"/>
              <a:ea typeface="Yu Gothic" panose="020B0400000000000000" pitchFamily="34" charset="-128"/>
            </a:endParaRPr>
          </a:p>
        </p:txBody>
      </p:sp>
      <p:sp>
        <p:nvSpPr>
          <p:cNvPr id="42" name="円/楕円 41">
            <a:extLst>
              <a:ext uri="{FF2B5EF4-FFF2-40B4-BE49-F238E27FC236}">
                <a16:creationId xmlns:a16="http://schemas.microsoft.com/office/drawing/2014/main" id="{61AE3CB8-D1B9-ED4E-22A9-5E409AAE7C69}"/>
              </a:ext>
            </a:extLst>
          </p:cNvPr>
          <p:cNvSpPr/>
          <p:nvPr/>
        </p:nvSpPr>
        <p:spPr>
          <a:xfrm>
            <a:off x="4816130" y="3569249"/>
            <a:ext cx="256976" cy="256976"/>
          </a:xfrm>
          <a:prstGeom prst="ellipse">
            <a:avLst/>
          </a:prstGeom>
          <a:noFill/>
          <a:ln w="25400">
            <a:solidFill>
              <a:srgbClr val="3763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lumMod val="75000"/>
                  <a:lumOff val="25000"/>
                </a:schemeClr>
              </a:solidFill>
              <a:latin typeface="Montserrat SemiBold" pitchFamily="2" charset="0"/>
              <a:ea typeface="Yu Gothic" panose="020B0400000000000000" pitchFamily="34" charset="-128"/>
            </a:endParaRPr>
          </a:p>
        </p:txBody>
      </p:sp>
      <p:sp>
        <p:nvSpPr>
          <p:cNvPr id="45" name="乗算記号 44">
            <a:extLst>
              <a:ext uri="{FF2B5EF4-FFF2-40B4-BE49-F238E27FC236}">
                <a16:creationId xmlns:a16="http://schemas.microsoft.com/office/drawing/2014/main" id="{FB7B5E1F-1882-E060-8AE6-EFD8D9888325}"/>
              </a:ext>
            </a:extLst>
          </p:cNvPr>
          <p:cNvSpPr/>
          <p:nvPr/>
        </p:nvSpPr>
        <p:spPr>
          <a:xfrm>
            <a:off x="4753682" y="4106506"/>
            <a:ext cx="381870" cy="381870"/>
          </a:xfrm>
          <a:prstGeom prst="mathMultiply">
            <a:avLst>
              <a:gd name="adj1" fmla="val 795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lumMod val="75000"/>
                  <a:lumOff val="25000"/>
                </a:schemeClr>
              </a:solidFill>
              <a:latin typeface="Montserrat SemiBold" pitchFamily="2" charset="0"/>
              <a:ea typeface="Yu Gothic" panose="020B0400000000000000" pitchFamily="34" charset="-128"/>
            </a:endParaRPr>
          </a:p>
        </p:txBody>
      </p:sp>
      <p:sp>
        <p:nvSpPr>
          <p:cNvPr id="46" name="三角形 45">
            <a:extLst>
              <a:ext uri="{FF2B5EF4-FFF2-40B4-BE49-F238E27FC236}">
                <a16:creationId xmlns:a16="http://schemas.microsoft.com/office/drawing/2014/main" id="{6CB56B58-4047-C721-6184-5C9E9FAC210E}"/>
              </a:ext>
            </a:extLst>
          </p:cNvPr>
          <p:cNvSpPr/>
          <p:nvPr/>
        </p:nvSpPr>
        <p:spPr>
          <a:xfrm>
            <a:off x="4829344" y="4787065"/>
            <a:ext cx="233615" cy="201392"/>
          </a:xfrm>
          <a:prstGeom prst="triangle">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lumMod val="75000"/>
                  <a:lumOff val="25000"/>
                </a:schemeClr>
              </a:solidFill>
              <a:latin typeface="Montserrat SemiBold" pitchFamily="2" charset="0"/>
              <a:ea typeface="Yu Gothic" panose="020B0400000000000000" pitchFamily="34" charset="-128"/>
            </a:endParaRPr>
          </a:p>
        </p:txBody>
      </p:sp>
      <p:sp>
        <p:nvSpPr>
          <p:cNvPr id="49" name="三角形 48">
            <a:extLst>
              <a:ext uri="{FF2B5EF4-FFF2-40B4-BE49-F238E27FC236}">
                <a16:creationId xmlns:a16="http://schemas.microsoft.com/office/drawing/2014/main" id="{ABE5124A-F997-FD2B-610D-AA9B93A18807}"/>
              </a:ext>
            </a:extLst>
          </p:cNvPr>
          <p:cNvSpPr/>
          <p:nvPr/>
        </p:nvSpPr>
        <p:spPr>
          <a:xfrm>
            <a:off x="4829344" y="5386017"/>
            <a:ext cx="233615" cy="201392"/>
          </a:xfrm>
          <a:prstGeom prst="triangle">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lumMod val="75000"/>
                  <a:lumOff val="25000"/>
                </a:schemeClr>
              </a:solidFill>
              <a:latin typeface="Montserrat SemiBold" pitchFamily="2" charset="0"/>
              <a:ea typeface="Yu Gothic" panose="020B0400000000000000" pitchFamily="34" charset="-128"/>
            </a:endParaRPr>
          </a:p>
        </p:txBody>
      </p:sp>
      <p:sp>
        <p:nvSpPr>
          <p:cNvPr id="50" name="三角形 49">
            <a:extLst>
              <a:ext uri="{FF2B5EF4-FFF2-40B4-BE49-F238E27FC236}">
                <a16:creationId xmlns:a16="http://schemas.microsoft.com/office/drawing/2014/main" id="{4F6FDC67-40A7-7544-2D9B-F3435D4B7FFD}"/>
              </a:ext>
            </a:extLst>
          </p:cNvPr>
          <p:cNvSpPr/>
          <p:nvPr/>
        </p:nvSpPr>
        <p:spPr>
          <a:xfrm>
            <a:off x="4829344" y="5972990"/>
            <a:ext cx="233615" cy="201392"/>
          </a:xfrm>
          <a:prstGeom prst="triangle">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lumMod val="75000"/>
                  <a:lumOff val="25000"/>
                </a:schemeClr>
              </a:solidFill>
              <a:latin typeface="Montserrat SemiBold" pitchFamily="2" charset="0"/>
              <a:ea typeface="Yu Gothic" panose="020B0400000000000000" pitchFamily="34" charset="-128"/>
            </a:endParaRPr>
          </a:p>
        </p:txBody>
      </p:sp>
      <p:sp>
        <p:nvSpPr>
          <p:cNvPr id="51" name="円/楕円 50">
            <a:extLst>
              <a:ext uri="{FF2B5EF4-FFF2-40B4-BE49-F238E27FC236}">
                <a16:creationId xmlns:a16="http://schemas.microsoft.com/office/drawing/2014/main" id="{0CDABF16-CB98-F660-A8F1-55B042BF654B}"/>
              </a:ext>
            </a:extLst>
          </p:cNvPr>
          <p:cNvSpPr/>
          <p:nvPr/>
        </p:nvSpPr>
        <p:spPr>
          <a:xfrm>
            <a:off x="7200344" y="3569249"/>
            <a:ext cx="256976" cy="256976"/>
          </a:xfrm>
          <a:prstGeom prst="ellipse">
            <a:avLst/>
          </a:prstGeom>
          <a:noFill/>
          <a:ln w="25400">
            <a:solidFill>
              <a:srgbClr val="3763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lumMod val="75000"/>
                  <a:lumOff val="25000"/>
                </a:schemeClr>
              </a:solidFill>
              <a:latin typeface="Montserrat SemiBold" pitchFamily="2" charset="0"/>
              <a:ea typeface="Yu Gothic" panose="020B0400000000000000" pitchFamily="34" charset="-128"/>
            </a:endParaRPr>
          </a:p>
        </p:txBody>
      </p:sp>
      <p:grpSp>
        <p:nvGrpSpPr>
          <p:cNvPr id="52" name="グループ化 51">
            <a:extLst>
              <a:ext uri="{FF2B5EF4-FFF2-40B4-BE49-F238E27FC236}">
                <a16:creationId xmlns:a16="http://schemas.microsoft.com/office/drawing/2014/main" id="{D2444BDC-96CF-25BA-574D-0CEEC7175BE8}"/>
              </a:ext>
            </a:extLst>
          </p:cNvPr>
          <p:cNvGrpSpPr/>
          <p:nvPr/>
        </p:nvGrpSpPr>
        <p:grpSpPr>
          <a:xfrm>
            <a:off x="7200344" y="5950778"/>
            <a:ext cx="256976" cy="256976"/>
            <a:chOff x="292608" y="1828800"/>
            <a:chExt cx="376238" cy="376238"/>
          </a:xfrm>
        </p:grpSpPr>
        <p:sp>
          <p:nvSpPr>
            <p:cNvPr id="53" name="円/楕円 52">
              <a:extLst>
                <a:ext uri="{FF2B5EF4-FFF2-40B4-BE49-F238E27FC236}">
                  <a16:creationId xmlns:a16="http://schemas.microsoft.com/office/drawing/2014/main" id="{65119B31-2F14-FE0C-5E17-03814F44CB0A}"/>
                </a:ext>
              </a:extLst>
            </p:cNvPr>
            <p:cNvSpPr/>
            <p:nvPr/>
          </p:nvSpPr>
          <p:spPr>
            <a:xfrm>
              <a:off x="292608" y="1828800"/>
              <a:ext cx="376238" cy="376238"/>
            </a:xfrm>
            <a:prstGeom prst="ellipse">
              <a:avLst/>
            </a:prstGeom>
            <a:noFill/>
            <a:ln w="25400">
              <a:solidFill>
                <a:srgbClr val="3763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lumMod val="75000"/>
                    <a:lumOff val="25000"/>
                  </a:schemeClr>
                </a:solidFill>
                <a:latin typeface="Montserrat SemiBold" pitchFamily="2" charset="0"/>
                <a:ea typeface="Yu Gothic" panose="020B0400000000000000" pitchFamily="34" charset="-128"/>
              </a:endParaRPr>
            </a:p>
          </p:txBody>
        </p:sp>
        <p:sp>
          <p:nvSpPr>
            <p:cNvPr id="54" name="円/楕円 53">
              <a:extLst>
                <a:ext uri="{FF2B5EF4-FFF2-40B4-BE49-F238E27FC236}">
                  <a16:creationId xmlns:a16="http://schemas.microsoft.com/office/drawing/2014/main" id="{E31408FF-FB54-8CD8-143E-47C2AFCD9460}"/>
                </a:ext>
              </a:extLst>
            </p:cNvPr>
            <p:cNvSpPr/>
            <p:nvPr/>
          </p:nvSpPr>
          <p:spPr>
            <a:xfrm>
              <a:off x="384193" y="1920385"/>
              <a:ext cx="193070" cy="193070"/>
            </a:xfrm>
            <a:prstGeom prst="ellipse">
              <a:avLst/>
            </a:prstGeom>
            <a:noFill/>
            <a:ln w="25400">
              <a:solidFill>
                <a:srgbClr val="3763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lumMod val="75000"/>
                    <a:lumOff val="25000"/>
                  </a:schemeClr>
                </a:solidFill>
                <a:latin typeface="Montserrat SemiBold" pitchFamily="2" charset="0"/>
                <a:ea typeface="Yu Gothic" panose="020B0400000000000000" pitchFamily="34" charset="-128"/>
              </a:endParaRPr>
            </a:p>
          </p:txBody>
        </p:sp>
      </p:grpSp>
      <p:sp>
        <p:nvSpPr>
          <p:cNvPr id="55" name="円/楕円 54">
            <a:extLst>
              <a:ext uri="{FF2B5EF4-FFF2-40B4-BE49-F238E27FC236}">
                <a16:creationId xmlns:a16="http://schemas.microsoft.com/office/drawing/2014/main" id="{8C51D93E-A4A5-4686-400A-C5A0CFEC5C2D}"/>
              </a:ext>
            </a:extLst>
          </p:cNvPr>
          <p:cNvSpPr/>
          <p:nvPr/>
        </p:nvSpPr>
        <p:spPr>
          <a:xfrm>
            <a:off x="7200344" y="5364183"/>
            <a:ext cx="256976" cy="256976"/>
          </a:xfrm>
          <a:prstGeom prst="ellipse">
            <a:avLst/>
          </a:prstGeom>
          <a:noFill/>
          <a:ln w="25400">
            <a:solidFill>
              <a:srgbClr val="3763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lumMod val="75000"/>
                  <a:lumOff val="25000"/>
                </a:schemeClr>
              </a:solidFill>
              <a:latin typeface="Montserrat SemiBold" pitchFamily="2" charset="0"/>
              <a:ea typeface="Yu Gothic" panose="020B0400000000000000" pitchFamily="34" charset="-128"/>
            </a:endParaRPr>
          </a:p>
        </p:txBody>
      </p:sp>
      <p:sp>
        <p:nvSpPr>
          <p:cNvPr id="56" name="角丸四角形 55">
            <a:extLst>
              <a:ext uri="{FF2B5EF4-FFF2-40B4-BE49-F238E27FC236}">
                <a16:creationId xmlns:a16="http://schemas.microsoft.com/office/drawing/2014/main" id="{14519D1D-5055-6394-2828-C44850CB2B50}"/>
              </a:ext>
            </a:extLst>
          </p:cNvPr>
          <p:cNvSpPr/>
          <p:nvPr/>
        </p:nvSpPr>
        <p:spPr>
          <a:xfrm>
            <a:off x="7212025" y="4873643"/>
            <a:ext cx="233615" cy="28234"/>
          </a:xfrm>
          <a:prstGeom prst="roundRect">
            <a:avLst>
              <a:gd name="adj" fmla="val 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lumMod val="75000"/>
                  <a:lumOff val="25000"/>
                </a:schemeClr>
              </a:solidFill>
              <a:latin typeface="Montserrat SemiBold" pitchFamily="2" charset="0"/>
              <a:ea typeface="Yu Gothic" panose="020B0400000000000000" pitchFamily="34" charset="-128"/>
            </a:endParaRPr>
          </a:p>
        </p:txBody>
      </p:sp>
      <p:sp>
        <p:nvSpPr>
          <p:cNvPr id="57" name="乗算記号 56">
            <a:extLst>
              <a:ext uri="{FF2B5EF4-FFF2-40B4-BE49-F238E27FC236}">
                <a16:creationId xmlns:a16="http://schemas.microsoft.com/office/drawing/2014/main" id="{B65CCB2C-C309-5E41-EF37-055FD130D05C}"/>
              </a:ext>
            </a:extLst>
          </p:cNvPr>
          <p:cNvSpPr/>
          <p:nvPr/>
        </p:nvSpPr>
        <p:spPr>
          <a:xfrm>
            <a:off x="7137897" y="4106506"/>
            <a:ext cx="381870" cy="381870"/>
          </a:xfrm>
          <a:prstGeom prst="mathMultiply">
            <a:avLst>
              <a:gd name="adj1" fmla="val 795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lumMod val="75000"/>
                  <a:lumOff val="25000"/>
                </a:schemeClr>
              </a:solidFill>
              <a:latin typeface="Montserrat SemiBold" pitchFamily="2" charset="0"/>
              <a:ea typeface="Yu Gothic" panose="020B0400000000000000" pitchFamily="34" charset="-128"/>
            </a:endParaRPr>
          </a:p>
        </p:txBody>
      </p:sp>
      <p:sp>
        <p:nvSpPr>
          <p:cNvPr id="58" name="三角形 57">
            <a:extLst>
              <a:ext uri="{FF2B5EF4-FFF2-40B4-BE49-F238E27FC236}">
                <a16:creationId xmlns:a16="http://schemas.microsoft.com/office/drawing/2014/main" id="{8CBFBFD3-5FCD-5EF1-2166-24F872ED9626}"/>
              </a:ext>
            </a:extLst>
          </p:cNvPr>
          <p:cNvSpPr/>
          <p:nvPr/>
        </p:nvSpPr>
        <p:spPr>
          <a:xfrm>
            <a:off x="7210594" y="3021087"/>
            <a:ext cx="233615" cy="201392"/>
          </a:xfrm>
          <a:prstGeom prst="triangle">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lumMod val="75000"/>
                  <a:lumOff val="25000"/>
                </a:schemeClr>
              </a:solidFill>
              <a:latin typeface="Montserrat SemiBold" pitchFamily="2" charset="0"/>
              <a:ea typeface="Yu Gothic" panose="020B0400000000000000" pitchFamily="34" charset="-128"/>
            </a:endParaRPr>
          </a:p>
        </p:txBody>
      </p:sp>
      <p:sp>
        <p:nvSpPr>
          <p:cNvPr id="59" name="三角形 58">
            <a:extLst>
              <a:ext uri="{FF2B5EF4-FFF2-40B4-BE49-F238E27FC236}">
                <a16:creationId xmlns:a16="http://schemas.microsoft.com/office/drawing/2014/main" id="{83F0DF18-0C3F-7F46-FC7E-4F4DFC4939E5}"/>
              </a:ext>
            </a:extLst>
          </p:cNvPr>
          <p:cNvSpPr/>
          <p:nvPr/>
        </p:nvSpPr>
        <p:spPr>
          <a:xfrm>
            <a:off x="9588035" y="3021087"/>
            <a:ext cx="233615" cy="201392"/>
          </a:xfrm>
          <a:prstGeom prst="triangle">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lumMod val="75000"/>
                  <a:lumOff val="25000"/>
                </a:schemeClr>
              </a:solidFill>
              <a:latin typeface="Montserrat SemiBold" pitchFamily="2" charset="0"/>
              <a:ea typeface="Yu Gothic" panose="020B0400000000000000" pitchFamily="34" charset="-128"/>
            </a:endParaRPr>
          </a:p>
        </p:txBody>
      </p:sp>
      <p:sp>
        <p:nvSpPr>
          <p:cNvPr id="60" name="三角形 59">
            <a:extLst>
              <a:ext uri="{FF2B5EF4-FFF2-40B4-BE49-F238E27FC236}">
                <a16:creationId xmlns:a16="http://schemas.microsoft.com/office/drawing/2014/main" id="{3ECA7728-7908-95DE-6208-3C837A79BA04}"/>
              </a:ext>
            </a:extLst>
          </p:cNvPr>
          <p:cNvSpPr/>
          <p:nvPr/>
        </p:nvSpPr>
        <p:spPr>
          <a:xfrm>
            <a:off x="9588035" y="3587425"/>
            <a:ext cx="233615" cy="201392"/>
          </a:xfrm>
          <a:prstGeom prst="triangle">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lumMod val="75000"/>
                  <a:lumOff val="25000"/>
                </a:schemeClr>
              </a:solidFill>
              <a:latin typeface="Montserrat SemiBold" pitchFamily="2" charset="0"/>
              <a:ea typeface="Yu Gothic" panose="020B0400000000000000" pitchFamily="34" charset="-128"/>
            </a:endParaRPr>
          </a:p>
        </p:txBody>
      </p:sp>
      <p:sp>
        <p:nvSpPr>
          <p:cNvPr id="61" name="乗算記号 60">
            <a:extLst>
              <a:ext uri="{FF2B5EF4-FFF2-40B4-BE49-F238E27FC236}">
                <a16:creationId xmlns:a16="http://schemas.microsoft.com/office/drawing/2014/main" id="{02156231-1770-4674-1221-52F5B413BFB4}"/>
              </a:ext>
            </a:extLst>
          </p:cNvPr>
          <p:cNvSpPr/>
          <p:nvPr/>
        </p:nvSpPr>
        <p:spPr>
          <a:xfrm>
            <a:off x="9513907" y="4106506"/>
            <a:ext cx="381870" cy="381870"/>
          </a:xfrm>
          <a:prstGeom prst="mathMultiply">
            <a:avLst>
              <a:gd name="adj1" fmla="val 7950"/>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lumMod val="75000"/>
                  <a:lumOff val="25000"/>
                </a:schemeClr>
              </a:solidFill>
              <a:latin typeface="Montserrat SemiBold" pitchFamily="2" charset="0"/>
              <a:ea typeface="Yu Gothic" panose="020B0400000000000000" pitchFamily="34" charset="-128"/>
            </a:endParaRPr>
          </a:p>
        </p:txBody>
      </p:sp>
      <p:sp>
        <p:nvSpPr>
          <p:cNvPr id="62" name="三角形 61">
            <a:extLst>
              <a:ext uri="{FF2B5EF4-FFF2-40B4-BE49-F238E27FC236}">
                <a16:creationId xmlns:a16="http://schemas.microsoft.com/office/drawing/2014/main" id="{E483423B-A2D2-762B-AB7A-64F1E4E9D026}"/>
              </a:ext>
            </a:extLst>
          </p:cNvPr>
          <p:cNvSpPr/>
          <p:nvPr/>
        </p:nvSpPr>
        <p:spPr>
          <a:xfrm>
            <a:off x="9588035" y="4790894"/>
            <a:ext cx="233615" cy="201392"/>
          </a:xfrm>
          <a:prstGeom prst="triangle">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lumMod val="75000"/>
                  <a:lumOff val="25000"/>
                </a:schemeClr>
              </a:solidFill>
              <a:latin typeface="Montserrat SemiBold" pitchFamily="2" charset="0"/>
              <a:ea typeface="Yu Gothic" panose="020B0400000000000000" pitchFamily="34" charset="-128"/>
            </a:endParaRPr>
          </a:p>
        </p:txBody>
      </p:sp>
      <p:sp>
        <p:nvSpPr>
          <p:cNvPr id="63" name="円/楕円 62">
            <a:extLst>
              <a:ext uri="{FF2B5EF4-FFF2-40B4-BE49-F238E27FC236}">
                <a16:creationId xmlns:a16="http://schemas.microsoft.com/office/drawing/2014/main" id="{D535A909-9062-E9BF-78E0-64073F52E83F}"/>
              </a:ext>
            </a:extLst>
          </p:cNvPr>
          <p:cNvSpPr/>
          <p:nvPr/>
        </p:nvSpPr>
        <p:spPr>
          <a:xfrm>
            <a:off x="9577784" y="5364183"/>
            <a:ext cx="256976" cy="256976"/>
          </a:xfrm>
          <a:prstGeom prst="ellipse">
            <a:avLst/>
          </a:prstGeom>
          <a:noFill/>
          <a:ln w="25400">
            <a:solidFill>
              <a:srgbClr val="3763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solidFill>
                <a:schemeClr val="tx1">
                  <a:lumMod val="75000"/>
                  <a:lumOff val="25000"/>
                </a:schemeClr>
              </a:solidFill>
              <a:latin typeface="Montserrat SemiBold" pitchFamily="2" charset="0"/>
              <a:ea typeface="Yu Gothic" panose="020B0400000000000000" pitchFamily="34" charset="-128"/>
            </a:endParaRPr>
          </a:p>
        </p:txBody>
      </p:sp>
      <p:sp>
        <p:nvSpPr>
          <p:cNvPr id="64" name="三角形 63">
            <a:extLst>
              <a:ext uri="{FF2B5EF4-FFF2-40B4-BE49-F238E27FC236}">
                <a16:creationId xmlns:a16="http://schemas.microsoft.com/office/drawing/2014/main" id="{031BD4BB-CCF9-568F-7238-815506DEBF9B}"/>
              </a:ext>
            </a:extLst>
          </p:cNvPr>
          <p:cNvSpPr/>
          <p:nvPr/>
        </p:nvSpPr>
        <p:spPr>
          <a:xfrm>
            <a:off x="9588035" y="5982564"/>
            <a:ext cx="233615" cy="201392"/>
          </a:xfrm>
          <a:prstGeom prst="triangle">
            <a:avLst/>
          </a:prstGeom>
          <a:noFill/>
          <a:ln w="254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b="1" dirty="0">
              <a:solidFill>
                <a:schemeClr val="tx1">
                  <a:lumMod val="75000"/>
                  <a:lumOff val="25000"/>
                </a:schemeClr>
              </a:solidFill>
              <a:latin typeface="Montserrat SemiBold" pitchFamily="2" charset="0"/>
              <a:ea typeface="Yu Gothic" panose="020B0400000000000000" pitchFamily="34" charset="-128"/>
            </a:endParaRPr>
          </a:p>
        </p:txBody>
      </p:sp>
    </p:spTree>
    <p:extLst>
      <p:ext uri="{BB962C8B-B14F-4D97-AF65-F5344CB8AC3E}">
        <p14:creationId xmlns:p14="http://schemas.microsoft.com/office/powerpoint/2010/main" val="143156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9754B9E-1CED-81B9-28E9-7F06B9B24F48}"/>
              </a:ext>
            </a:extLst>
          </p:cNvPr>
          <p:cNvSpPr>
            <a:spLocks noGrp="1"/>
          </p:cNvSpPr>
          <p:nvPr>
            <p:ph type="dt" sz="half" idx="10"/>
          </p:nvPr>
        </p:nvSpPr>
        <p:spPr/>
        <p:txBody>
          <a:bodyPr/>
          <a:lstStyle/>
          <a:p>
            <a:r>
              <a:rPr lang="en-US" altLang="ja-JP"/>
              <a:t>© Toyokumo</a:t>
            </a:r>
            <a:r>
              <a:rPr lang="ja-JP" altLang="en-US"/>
              <a:t>，</a:t>
            </a:r>
            <a:r>
              <a:rPr lang="en-US" altLang="ja-JP"/>
              <a:t>Inc.</a:t>
            </a:r>
            <a:endParaRPr lang="en-US" dirty="0"/>
          </a:p>
        </p:txBody>
      </p:sp>
      <p:sp>
        <p:nvSpPr>
          <p:cNvPr id="3" name="スライド番号プレースホルダー 2">
            <a:extLst>
              <a:ext uri="{FF2B5EF4-FFF2-40B4-BE49-F238E27FC236}">
                <a16:creationId xmlns:a16="http://schemas.microsoft.com/office/drawing/2014/main" id="{9701F88D-B155-5681-D1FF-BD2A08B1BFD3}"/>
              </a:ext>
            </a:extLst>
          </p:cNvPr>
          <p:cNvSpPr>
            <a:spLocks noGrp="1"/>
          </p:cNvSpPr>
          <p:nvPr>
            <p:ph type="sldNum" sz="quarter" idx="12"/>
          </p:nvPr>
        </p:nvSpPr>
        <p:spPr/>
        <p:txBody>
          <a:bodyPr/>
          <a:lstStyle/>
          <a:p>
            <a:fld id="{E310EA0D-2252-9045-A82C-BA460C3629D0}" type="slidenum">
              <a:rPr lang="ja-JP" altLang="en-US" smtClean="0"/>
              <a:pPr/>
              <a:t>18</a:t>
            </a:fld>
            <a:endParaRPr lang="ja-JP" altLang="en-US"/>
          </a:p>
        </p:txBody>
      </p:sp>
      <p:grpSp>
        <p:nvGrpSpPr>
          <p:cNvPr id="21" name="グループ化 20">
            <a:extLst>
              <a:ext uri="{FF2B5EF4-FFF2-40B4-BE49-F238E27FC236}">
                <a16:creationId xmlns:a16="http://schemas.microsoft.com/office/drawing/2014/main" id="{67FEE45A-EE0D-B0D3-3B86-53C0B3852026}"/>
              </a:ext>
            </a:extLst>
          </p:cNvPr>
          <p:cNvGrpSpPr/>
          <p:nvPr/>
        </p:nvGrpSpPr>
        <p:grpSpPr>
          <a:xfrm>
            <a:off x="2075828" y="908562"/>
            <a:ext cx="8040344" cy="5131889"/>
            <a:chOff x="2075828" y="908562"/>
            <a:chExt cx="8040344" cy="5131889"/>
          </a:xfrm>
        </p:grpSpPr>
        <p:pic>
          <p:nvPicPr>
            <p:cNvPr id="4" name="グラフィックス 3">
              <a:extLst>
                <a:ext uri="{FF2B5EF4-FFF2-40B4-BE49-F238E27FC236}">
                  <a16:creationId xmlns:a16="http://schemas.microsoft.com/office/drawing/2014/main" id="{1D355E52-D1A1-D610-C994-F92A594ABD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16661" y="908562"/>
              <a:ext cx="3358680" cy="503802"/>
            </a:xfrm>
            <a:prstGeom prst="rect">
              <a:avLst/>
            </a:prstGeom>
          </p:spPr>
        </p:pic>
        <p:sp>
          <p:nvSpPr>
            <p:cNvPr id="5" name="角丸四角形 4">
              <a:extLst>
                <a:ext uri="{FF2B5EF4-FFF2-40B4-BE49-F238E27FC236}">
                  <a16:creationId xmlns:a16="http://schemas.microsoft.com/office/drawing/2014/main" id="{BEFF8C52-E843-8139-9B01-DC7EC43422B9}"/>
                </a:ext>
              </a:extLst>
            </p:cNvPr>
            <p:cNvSpPr/>
            <p:nvPr/>
          </p:nvSpPr>
          <p:spPr>
            <a:xfrm>
              <a:off x="2075828" y="2376128"/>
              <a:ext cx="8040344" cy="1113592"/>
            </a:xfrm>
            <a:prstGeom prst="roundRect">
              <a:avLst>
                <a:gd name="adj" fmla="val 141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332000" rtlCol="0" anchor="ctr"/>
            <a:lstStyle/>
            <a:p>
              <a:pPr>
                <a:spcBef>
                  <a:spcPts val="600"/>
                </a:spcBef>
              </a:pPr>
              <a:r>
                <a:rPr kumimoji="1" lang="ja-JP" altLang="en-US" b="1">
                  <a:solidFill>
                    <a:srgbClr val="37638D"/>
                  </a:solidFill>
                  <a:latin typeface="Montserrat SemiBold" pitchFamily="2" charset="0"/>
                  <a:ea typeface="Yu Gothic" panose="020B0400000000000000" pitchFamily="34" charset="-128"/>
                </a:rPr>
                <a:t>お問い合わせ窓口</a:t>
              </a:r>
              <a:endParaRPr kumimoji="1" lang="en" altLang="ja-JP" b="1" dirty="0">
                <a:solidFill>
                  <a:srgbClr val="37638D"/>
                </a:solidFill>
                <a:latin typeface="Montserrat SemiBold" pitchFamily="2" charset="0"/>
                <a:ea typeface="Yu Gothic" panose="020B0400000000000000" pitchFamily="34" charset="-128"/>
                <a:hlinkClick r:id="rId4">
                  <a:extLst>
                    <a:ext uri="{A12FA001-AC4F-418D-AE19-62706E023703}">
                      <ahyp:hlinkClr xmlns:ahyp="http://schemas.microsoft.com/office/drawing/2018/hyperlinkcolor" val="tx"/>
                    </a:ext>
                  </a:extLst>
                </a:hlinkClick>
              </a:endParaRPr>
            </a:p>
            <a:p>
              <a:pPr>
                <a:spcBef>
                  <a:spcPts val="600"/>
                </a:spcBef>
              </a:pPr>
              <a:r>
                <a:rPr kumimoji="1" lang="en" altLang="ja-JP" sz="1600" b="1" dirty="0">
                  <a:solidFill>
                    <a:schemeClr val="tx1">
                      <a:lumMod val="75000"/>
                      <a:lumOff val="25000"/>
                    </a:schemeClr>
                  </a:solidFill>
                  <a:latin typeface="Montserrat SemiBold" pitchFamily="2" charset="0"/>
                  <a:ea typeface="Yu Gothic" panose="020B0400000000000000" pitchFamily="34" charset="-128"/>
                  <a:hlinkClick r:id="rId4">
                    <a:extLst>
                      <a:ext uri="{A12FA001-AC4F-418D-AE19-62706E023703}">
                        <ahyp:hlinkClr xmlns:ahyp="http://schemas.microsoft.com/office/drawing/2018/hyperlinkcolor" val="tx"/>
                      </a:ext>
                    </a:extLst>
                  </a:hlinkClick>
                </a:rPr>
                <a:t>https://www.anpikakunin.com/contact</a:t>
              </a:r>
              <a:endParaRPr kumimoji="1" lang="ja-JP" altLang="en-US" sz="1600" b="1">
                <a:solidFill>
                  <a:schemeClr val="tx1">
                    <a:lumMod val="75000"/>
                    <a:lumOff val="25000"/>
                  </a:schemeClr>
                </a:solidFill>
                <a:latin typeface="Montserrat SemiBold" pitchFamily="2" charset="0"/>
                <a:ea typeface="Yu Gothic" panose="020B0400000000000000" pitchFamily="34" charset="-128"/>
              </a:endParaRPr>
            </a:p>
          </p:txBody>
        </p:sp>
        <p:sp>
          <p:nvSpPr>
            <p:cNvPr id="6" name="角丸四角形 5">
              <a:extLst>
                <a:ext uri="{FF2B5EF4-FFF2-40B4-BE49-F238E27FC236}">
                  <a16:creationId xmlns:a16="http://schemas.microsoft.com/office/drawing/2014/main" id="{4A57A480-1135-862B-61D2-BA5FF26CC3F0}"/>
                </a:ext>
              </a:extLst>
            </p:cNvPr>
            <p:cNvSpPr/>
            <p:nvPr/>
          </p:nvSpPr>
          <p:spPr>
            <a:xfrm>
              <a:off x="2075828" y="3653441"/>
              <a:ext cx="8040344" cy="1113592"/>
            </a:xfrm>
            <a:prstGeom prst="roundRect">
              <a:avLst>
                <a:gd name="adj" fmla="val 141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332000" rtlCol="0" anchor="ctr"/>
            <a:lstStyle/>
            <a:p>
              <a:pPr>
                <a:spcBef>
                  <a:spcPts val="600"/>
                </a:spcBef>
              </a:pPr>
              <a:r>
                <a:rPr lang="ja-JP" altLang="en-US" b="1">
                  <a:solidFill>
                    <a:srgbClr val="37638D"/>
                  </a:solidFill>
                  <a:latin typeface="Montserrat SemiBold" pitchFamily="2" charset="0"/>
                  <a:ea typeface="Yu Gothic" panose="020B0400000000000000" pitchFamily="34" charset="-128"/>
                </a:rPr>
                <a:t>オンライン相談</a:t>
              </a:r>
              <a:r>
                <a:rPr kumimoji="1" lang="ja-JP" altLang="en-US" b="1">
                  <a:solidFill>
                    <a:srgbClr val="37638D"/>
                  </a:solidFill>
                  <a:latin typeface="Montserrat SemiBold" pitchFamily="2" charset="0"/>
                  <a:ea typeface="Yu Gothic" panose="020B0400000000000000" pitchFamily="34" charset="-128"/>
                </a:rPr>
                <a:t>窓口</a:t>
              </a:r>
              <a:endParaRPr kumimoji="1" lang="en" altLang="ja-JP" b="1" dirty="0">
                <a:solidFill>
                  <a:schemeClr val="tx1">
                    <a:lumMod val="75000"/>
                    <a:lumOff val="25000"/>
                  </a:schemeClr>
                </a:solidFill>
                <a:latin typeface="Montserrat SemiBold" pitchFamily="2" charset="0"/>
                <a:ea typeface="Yu Gothic" panose="020B0400000000000000" pitchFamily="34" charset="-128"/>
                <a:hlinkClick r:id="rId5">
                  <a:extLst>
                    <a:ext uri="{A12FA001-AC4F-418D-AE19-62706E023703}">
                      <ahyp:hlinkClr xmlns:ahyp="http://schemas.microsoft.com/office/drawing/2018/hyperlinkcolor" val="tx"/>
                    </a:ext>
                  </a:extLst>
                </a:hlinkClick>
              </a:endParaRPr>
            </a:p>
            <a:p>
              <a:pPr>
                <a:spcBef>
                  <a:spcPts val="600"/>
                </a:spcBef>
              </a:pPr>
              <a:r>
                <a:rPr kumimoji="1" lang="en" altLang="ja-JP" sz="1600" b="1" dirty="0">
                  <a:solidFill>
                    <a:schemeClr val="tx1">
                      <a:lumMod val="75000"/>
                      <a:lumOff val="25000"/>
                    </a:schemeClr>
                  </a:solidFill>
                  <a:latin typeface="Montserrat SemiBold" pitchFamily="2" charset="0"/>
                  <a:ea typeface="Yu Gothic" panose="020B0400000000000000" pitchFamily="34" charset="-128"/>
                  <a:hlinkClick r:id="rId5">
                    <a:extLst>
                      <a:ext uri="{A12FA001-AC4F-418D-AE19-62706E023703}">
                        <ahyp:hlinkClr xmlns:ahyp="http://schemas.microsoft.com/office/drawing/2018/hyperlinkcolor" val="tx"/>
                      </a:ext>
                    </a:extLst>
                  </a:hlinkClick>
                </a:rPr>
                <a:t>https://www.anpikakunin.com/contact-videoconsultation</a:t>
              </a:r>
              <a:endParaRPr kumimoji="1" lang="ja-JP" altLang="en-US" sz="1600" b="1">
                <a:solidFill>
                  <a:schemeClr val="tx1">
                    <a:lumMod val="75000"/>
                    <a:lumOff val="25000"/>
                  </a:schemeClr>
                </a:solidFill>
                <a:latin typeface="Montserrat SemiBold" pitchFamily="2" charset="0"/>
                <a:ea typeface="Yu Gothic" panose="020B0400000000000000" pitchFamily="34" charset="-128"/>
              </a:endParaRPr>
            </a:p>
          </p:txBody>
        </p:sp>
        <p:sp>
          <p:nvSpPr>
            <p:cNvPr id="8" name="角丸四角形 7">
              <a:extLst>
                <a:ext uri="{FF2B5EF4-FFF2-40B4-BE49-F238E27FC236}">
                  <a16:creationId xmlns:a16="http://schemas.microsoft.com/office/drawing/2014/main" id="{248D9A51-439A-8453-C774-DEAED1CA0462}"/>
                </a:ext>
              </a:extLst>
            </p:cNvPr>
            <p:cNvSpPr/>
            <p:nvPr/>
          </p:nvSpPr>
          <p:spPr>
            <a:xfrm>
              <a:off x="2075828" y="4926859"/>
              <a:ext cx="8040344" cy="1113592"/>
            </a:xfrm>
            <a:prstGeom prst="roundRect">
              <a:avLst>
                <a:gd name="adj" fmla="val 1417"/>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332000" rtlCol="0" anchor="ctr"/>
            <a:lstStyle/>
            <a:p>
              <a:pPr>
                <a:spcBef>
                  <a:spcPts val="600"/>
                </a:spcBef>
              </a:pPr>
              <a:r>
                <a:rPr kumimoji="1" lang="ja-JP" altLang="en-US" b="1">
                  <a:solidFill>
                    <a:srgbClr val="37638D"/>
                  </a:solidFill>
                  <a:latin typeface="Montserrat SemiBold" pitchFamily="2" charset="0"/>
                  <a:ea typeface="Yu Gothic" panose="020B0400000000000000" pitchFamily="34" charset="-128"/>
                </a:rPr>
                <a:t>無料お試し</a:t>
              </a:r>
              <a:endParaRPr kumimoji="1" lang="en-US" altLang="ja-JP" b="1" dirty="0">
                <a:solidFill>
                  <a:srgbClr val="37638D"/>
                </a:solidFill>
                <a:latin typeface="Montserrat SemiBold" pitchFamily="2" charset="0"/>
                <a:ea typeface="Yu Gothic" panose="020B0400000000000000" pitchFamily="34" charset="-128"/>
              </a:endParaRPr>
            </a:p>
            <a:p>
              <a:pPr>
                <a:spcBef>
                  <a:spcPts val="600"/>
                </a:spcBef>
              </a:pPr>
              <a:r>
                <a:rPr lang="en" altLang="ja-JP" sz="1600" b="1" dirty="0">
                  <a:solidFill>
                    <a:schemeClr val="tx1">
                      <a:lumMod val="75000"/>
                      <a:lumOff val="25000"/>
                    </a:schemeClr>
                  </a:solidFill>
                  <a:latin typeface="Montserrat SemiBold" pitchFamily="2" charset="0"/>
                  <a:ea typeface="Yu Gothic" panose="020B0400000000000000" pitchFamily="34" charset="-128"/>
                  <a:hlinkClick r:id="rId6">
                    <a:extLst>
                      <a:ext uri="{A12FA001-AC4F-418D-AE19-62706E023703}">
                        <ahyp:hlinkClr xmlns:ahyp="http://schemas.microsoft.com/office/drawing/2018/hyperlinkcolor" val="tx"/>
                      </a:ext>
                    </a:extLst>
                  </a:hlinkClick>
                </a:rPr>
                <a:t>https://www.anpikakunin.com/trial</a:t>
              </a:r>
              <a:endParaRPr lang="ja-JP" altLang="en-US" sz="1600" b="1">
                <a:solidFill>
                  <a:schemeClr val="tx1">
                    <a:lumMod val="75000"/>
                    <a:lumOff val="25000"/>
                  </a:schemeClr>
                </a:solidFill>
                <a:latin typeface="Montserrat SemiBold" pitchFamily="2" charset="0"/>
                <a:ea typeface="Yu Gothic" panose="020B0400000000000000" pitchFamily="34" charset="-128"/>
              </a:endParaRPr>
            </a:p>
          </p:txBody>
        </p:sp>
        <p:pic>
          <p:nvPicPr>
            <p:cNvPr id="14" name="グラフィックス 13" descr="オンライン会議 単色塗りつぶし">
              <a:extLst>
                <a:ext uri="{FF2B5EF4-FFF2-40B4-BE49-F238E27FC236}">
                  <a16:creationId xmlns:a16="http://schemas.microsoft.com/office/drawing/2014/main" id="{1C2D80A4-4AA5-3F13-0784-ABA8D292351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68089" y="3814237"/>
              <a:ext cx="792000" cy="792000"/>
            </a:xfrm>
            <a:prstGeom prst="rect">
              <a:avLst/>
            </a:prstGeom>
          </p:spPr>
        </p:pic>
        <p:pic>
          <p:nvPicPr>
            <p:cNvPr id="15" name="グラフィックス 14" descr="封筒を開く 単色塗りつぶし">
              <a:extLst>
                <a:ext uri="{FF2B5EF4-FFF2-40B4-BE49-F238E27FC236}">
                  <a16:creationId xmlns:a16="http://schemas.microsoft.com/office/drawing/2014/main" id="{5802F634-1015-EA09-3D02-33404DCEFE2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36816" y="2605651"/>
              <a:ext cx="654545" cy="654545"/>
            </a:xfrm>
            <a:prstGeom prst="rect">
              <a:avLst/>
            </a:prstGeom>
          </p:spPr>
        </p:pic>
        <p:pic>
          <p:nvPicPr>
            <p:cNvPr id="18" name="グラフィックス 17" descr="ダウンロード 単色塗りつぶし">
              <a:extLst>
                <a:ext uri="{FF2B5EF4-FFF2-40B4-BE49-F238E27FC236}">
                  <a16:creationId xmlns:a16="http://schemas.microsoft.com/office/drawing/2014/main" id="{9C745349-3D34-1153-2BDF-84BAF87DEEE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06888" y="5026455"/>
              <a:ext cx="914400" cy="914400"/>
            </a:xfrm>
            <a:prstGeom prst="rect">
              <a:avLst/>
            </a:prstGeom>
          </p:spPr>
        </p:pic>
        <p:sp>
          <p:nvSpPr>
            <p:cNvPr id="19" name="角丸四角形 18">
              <a:extLst>
                <a:ext uri="{FF2B5EF4-FFF2-40B4-BE49-F238E27FC236}">
                  <a16:creationId xmlns:a16="http://schemas.microsoft.com/office/drawing/2014/main" id="{DAF5E989-D722-8E9D-AA3D-14BBA355B4A7}"/>
                </a:ext>
              </a:extLst>
            </p:cNvPr>
            <p:cNvSpPr/>
            <p:nvPr/>
          </p:nvSpPr>
          <p:spPr>
            <a:xfrm>
              <a:off x="2075828" y="1757894"/>
              <a:ext cx="8040344" cy="501792"/>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bg1"/>
                  </a:solidFill>
                  <a:latin typeface="Montserrat SemiBold" pitchFamily="2" charset="0"/>
                  <a:ea typeface="Yu Gothic" panose="020B0400000000000000" pitchFamily="34" charset="-128"/>
                </a:rPr>
                <a:t>詳しくは、下記リンク先よりお問い合わせください。</a:t>
              </a:r>
            </a:p>
          </p:txBody>
        </p:sp>
      </p:grpSp>
    </p:spTree>
    <p:extLst>
      <p:ext uri="{BB962C8B-B14F-4D97-AF65-F5344CB8AC3E}">
        <p14:creationId xmlns:p14="http://schemas.microsoft.com/office/powerpoint/2010/main" val="3007025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a:extLst>
              <a:ext uri="{FF2B5EF4-FFF2-40B4-BE49-F238E27FC236}">
                <a16:creationId xmlns:a16="http://schemas.microsoft.com/office/drawing/2014/main" id="{22F432E3-780A-FED1-D498-5BD8F2669240}"/>
              </a:ext>
            </a:extLst>
          </p:cNvPr>
          <p:cNvSpPr/>
          <p:nvPr/>
        </p:nvSpPr>
        <p:spPr>
          <a:xfrm>
            <a:off x="1" y="691054"/>
            <a:ext cx="11288227" cy="1720679"/>
          </a:xfrm>
          <a:prstGeom prst="roundRect">
            <a:avLst>
              <a:gd name="adj" fmla="val 0"/>
            </a:avLst>
          </a:prstGeom>
          <a:solidFill>
            <a:schemeClr val="bg1">
              <a:alpha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1007999" tIns="72000" bIns="46800" rtlCol="0" anchor="ctr" anchorCtr="0"/>
          <a:lstStyle/>
          <a:p>
            <a:pPr>
              <a:spcBef>
                <a:spcPts val="900"/>
              </a:spcBef>
            </a:pPr>
            <a:r>
              <a:rPr kumimoji="1" lang="ja-JP" altLang="en-US" sz="2800" b="1" spc="300">
                <a:solidFill>
                  <a:srgbClr val="37638D"/>
                </a:solidFill>
                <a:latin typeface="Yu Gothic" panose="020B0400000000000000" pitchFamily="34" charset="-128"/>
                <a:ea typeface="Yu Gothic" panose="020B0400000000000000" pitchFamily="34" charset="-128"/>
              </a:rPr>
              <a:t>はじめに</a:t>
            </a:r>
            <a:endParaRPr kumimoji="1" lang="en-US" altLang="ja-JP" sz="2800" b="1" spc="300" dirty="0">
              <a:solidFill>
                <a:srgbClr val="37638D"/>
              </a:solidFill>
              <a:latin typeface="Yu Gothic" panose="020B0400000000000000" pitchFamily="34" charset="-128"/>
              <a:ea typeface="Yu Gothic" panose="020B0400000000000000" pitchFamily="34" charset="-128"/>
            </a:endParaRPr>
          </a:p>
          <a:p>
            <a:pPr>
              <a:spcBef>
                <a:spcPts val="1500"/>
              </a:spcBef>
            </a:pPr>
            <a:r>
              <a:rPr kumimoji="1" lang="ja-JP" altLang="en-US" sz="1400" b="1">
                <a:solidFill>
                  <a:srgbClr val="37638D"/>
                </a:solidFill>
                <a:latin typeface="Yu Gothic" panose="020B0400000000000000" pitchFamily="34" charset="-128"/>
                <a:ea typeface="Yu Gothic" panose="020B0400000000000000" pitchFamily="34" charset="-128"/>
              </a:rPr>
              <a:t>近年、自然災害が多発している日本。災害の被害から、従業員の安全はもちろん、</a:t>
            </a:r>
            <a:endParaRPr lang="en-US" altLang="ja-JP" sz="1400" b="1" dirty="0">
              <a:solidFill>
                <a:srgbClr val="37638D"/>
              </a:solidFill>
              <a:latin typeface="Yu Gothic" panose="020B0400000000000000" pitchFamily="34" charset="-128"/>
              <a:ea typeface="Yu Gothic" panose="020B0400000000000000" pitchFamily="34" charset="-128"/>
            </a:endParaRPr>
          </a:p>
          <a:p>
            <a:pPr>
              <a:spcBef>
                <a:spcPts val="900"/>
              </a:spcBef>
            </a:pPr>
            <a:r>
              <a:rPr kumimoji="1" lang="ja-JP" altLang="en-US" sz="1400" b="1">
                <a:solidFill>
                  <a:srgbClr val="37638D"/>
                </a:solidFill>
                <a:latin typeface="Yu Gothic" panose="020B0400000000000000" pitchFamily="34" charset="-128"/>
                <a:ea typeface="Yu Gothic" panose="020B0400000000000000" pitchFamily="34" charset="-128"/>
              </a:rPr>
              <a:t>企業資産等を守るためには、事前にどのような対策を講じておけば良いのでしょうか。</a:t>
            </a:r>
            <a:endParaRPr kumimoji="1" lang="ja-JP" altLang="en-US" sz="1600" b="1">
              <a:solidFill>
                <a:srgbClr val="37638D"/>
              </a:solidFill>
              <a:latin typeface="Yu Gothic" panose="020B0400000000000000" pitchFamily="34" charset="-128"/>
              <a:ea typeface="Yu Gothic" panose="020B0400000000000000" pitchFamily="34" charset="-128"/>
            </a:endParaRPr>
          </a:p>
        </p:txBody>
      </p:sp>
      <p:sp>
        <p:nvSpPr>
          <p:cNvPr id="5" name="角丸四角形 4">
            <a:extLst>
              <a:ext uri="{FF2B5EF4-FFF2-40B4-BE49-F238E27FC236}">
                <a16:creationId xmlns:a16="http://schemas.microsoft.com/office/drawing/2014/main" id="{28694A1F-20A9-777D-D1ED-E5AFF9543874}"/>
              </a:ext>
            </a:extLst>
          </p:cNvPr>
          <p:cNvSpPr/>
          <p:nvPr/>
        </p:nvSpPr>
        <p:spPr>
          <a:xfrm>
            <a:off x="903772" y="2411733"/>
            <a:ext cx="10384456" cy="3904400"/>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tIns="144000" rtlCol="0" anchor="ctr"/>
          <a:lstStyle/>
          <a:p>
            <a:pPr rtl="0" fontAlgn="base">
              <a:spcBef>
                <a:spcPts val="1200"/>
              </a:spcBef>
              <a:spcAft>
                <a:spcPts val="0"/>
              </a:spcAft>
            </a:pPr>
            <a:r>
              <a:rPr lang="ja-JP" altLang="en-US" sz="1600" b="1" u="none" strike="noStrike" spc="300">
                <a:solidFill>
                  <a:schemeClr val="bg1"/>
                </a:solidFill>
                <a:effectLst/>
                <a:latin typeface="Montserrat SemiBold" pitchFamily="2" charset="0"/>
                <a:ea typeface="Yu Gothic" panose="020B0400000000000000" pitchFamily="34" charset="-128"/>
              </a:rPr>
              <a:t>本資料は、企業防災・</a:t>
            </a:r>
            <a:r>
              <a:rPr lang="en" altLang="ja-JP" sz="1600" b="1" u="none" strike="noStrike" spc="300" dirty="0">
                <a:solidFill>
                  <a:schemeClr val="bg1"/>
                </a:solidFill>
                <a:effectLst/>
                <a:latin typeface="Montserrat SemiBold" pitchFamily="2" charset="0"/>
                <a:ea typeface="Yu Gothic" panose="020B0400000000000000" pitchFamily="34" charset="-128"/>
              </a:rPr>
              <a:t>BCP</a:t>
            </a:r>
            <a:r>
              <a:rPr lang="ja-JP" altLang="en-US" sz="1600" b="1" u="none" strike="noStrike" spc="300">
                <a:solidFill>
                  <a:schemeClr val="bg1"/>
                </a:solidFill>
                <a:effectLst/>
                <a:latin typeface="Montserrat SemiBold" pitchFamily="2" charset="0"/>
                <a:ea typeface="Yu Gothic" panose="020B0400000000000000" pitchFamily="34" charset="-128"/>
              </a:rPr>
              <a:t>のお役立ち情報発信メディア「みんなの</a:t>
            </a:r>
            <a:r>
              <a:rPr lang="en" altLang="ja-JP" sz="1600" b="1" u="none" strike="noStrike" spc="300" dirty="0">
                <a:solidFill>
                  <a:schemeClr val="bg1"/>
                </a:solidFill>
                <a:effectLst/>
                <a:latin typeface="Montserrat SemiBold" pitchFamily="2" charset="0"/>
                <a:ea typeface="Yu Gothic" panose="020B0400000000000000" pitchFamily="34" charset="-128"/>
              </a:rPr>
              <a:t>BCP</a:t>
            </a:r>
            <a:r>
              <a:rPr lang="ja-JP" altLang="en" sz="1600" b="1" u="none" strike="noStrike" spc="300">
                <a:solidFill>
                  <a:schemeClr val="bg1"/>
                </a:solidFill>
                <a:effectLst/>
                <a:latin typeface="Montserrat SemiBold" pitchFamily="2" charset="0"/>
                <a:ea typeface="Yu Gothic" panose="020B0400000000000000" pitchFamily="34" charset="-128"/>
              </a:rPr>
              <a:t>」</a:t>
            </a:r>
            <a:r>
              <a:rPr lang="ja-JP" altLang="en-US" sz="1600" b="1" spc="300">
                <a:solidFill>
                  <a:schemeClr val="bg1"/>
                </a:solidFill>
                <a:latin typeface="Montserrat SemiBold" pitchFamily="2" charset="0"/>
                <a:ea typeface="Yu Gothic" panose="020B0400000000000000" pitchFamily="34" charset="-128"/>
              </a:rPr>
              <a:t>の</a:t>
            </a:r>
            <a:r>
              <a:rPr lang="ja-JP" altLang="en-US" sz="1600" b="1" u="none" strike="noStrike" spc="300">
                <a:solidFill>
                  <a:schemeClr val="bg1"/>
                </a:solidFill>
                <a:effectLst/>
                <a:latin typeface="Montserrat SemiBold" pitchFamily="2" charset="0"/>
                <a:ea typeface="Yu Gothic" panose="020B0400000000000000" pitchFamily="34" charset="-128"/>
              </a:rPr>
              <a:t>運営を通じて</a:t>
            </a:r>
            <a:endParaRPr lang="en-US" altLang="ja-JP" sz="1600" b="1" u="none" strike="noStrike" spc="300" dirty="0">
              <a:solidFill>
                <a:schemeClr val="bg1"/>
              </a:solidFill>
              <a:effectLst/>
              <a:latin typeface="Montserrat SemiBold" pitchFamily="2" charset="0"/>
              <a:ea typeface="Yu Gothic" panose="020B0400000000000000" pitchFamily="34" charset="-128"/>
            </a:endParaRPr>
          </a:p>
          <a:p>
            <a:pPr rtl="0" fontAlgn="base">
              <a:spcBef>
                <a:spcPts val="1200"/>
              </a:spcBef>
              <a:spcAft>
                <a:spcPts val="0"/>
              </a:spcAft>
            </a:pPr>
            <a:r>
              <a:rPr lang="ja-JP" altLang="en-US" sz="1600" b="1" u="none" strike="noStrike" spc="300">
                <a:solidFill>
                  <a:schemeClr val="bg1"/>
                </a:solidFill>
                <a:effectLst/>
                <a:latin typeface="Montserrat SemiBold" pitchFamily="2" charset="0"/>
                <a:ea typeface="Yu Gothic" panose="020B0400000000000000" pitchFamily="34" charset="-128"/>
              </a:rPr>
              <a:t>トヨクモ株式会社が蓄積してきた防災ノウハウをまとめ、</a:t>
            </a:r>
            <a:endParaRPr lang="en-US" altLang="ja-JP" sz="1600" b="1" u="none" strike="noStrike" spc="300" dirty="0">
              <a:solidFill>
                <a:schemeClr val="bg1"/>
              </a:solidFill>
              <a:effectLst/>
              <a:latin typeface="Montserrat SemiBold" pitchFamily="2" charset="0"/>
              <a:ea typeface="Yu Gothic" panose="020B0400000000000000" pitchFamily="34" charset="-128"/>
            </a:endParaRPr>
          </a:p>
          <a:p>
            <a:pPr rtl="0" fontAlgn="base">
              <a:spcBef>
                <a:spcPts val="1200"/>
              </a:spcBef>
              <a:spcAft>
                <a:spcPts val="0"/>
              </a:spcAft>
            </a:pPr>
            <a:r>
              <a:rPr lang="ja-JP" altLang="en-US" sz="1600" b="1" spc="300">
                <a:solidFill>
                  <a:schemeClr val="bg1"/>
                </a:solidFill>
                <a:latin typeface="Montserrat SemiBold" pitchFamily="2" charset="0"/>
                <a:ea typeface="Yu Gothic" panose="020B0400000000000000" pitchFamily="34" charset="-128"/>
              </a:rPr>
              <a:t>チェックリストとして活用いただくことを目的とした</a:t>
            </a:r>
            <a:r>
              <a:rPr lang="ja-JP" altLang="en-US" sz="1600" b="1" u="none" strike="noStrike" spc="300">
                <a:solidFill>
                  <a:schemeClr val="bg1"/>
                </a:solidFill>
                <a:effectLst/>
                <a:latin typeface="Montserrat SemiBold" pitchFamily="2" charset="0"/>
                <a:ea typeface="Yu Gothic" panose="020B0400000000000000" pitchFamily="34" charset="-128"/>
              </a:rPr>
              <a:t>資料です。</a:t>
            </a:r>
            <a:endParaRPr lang="en-US" altLang="ja-JP" sz="1600" b="1" spc="300" dirty="0">
              <a:solidFill>
                <a:schemeClr val="bg1"/>
              </a:solidFill>
              <a:latin typeface="Montserrat SemiBold" pitchFamily="2" charset="0"/>
              <a:ea typeface="Yu Gothic" panose="020B0400000000000000" pitchFamily="34" charset="-128"/>
            </a:endParaRPr>
          </a:p>
          <a:p>
            <a:pPr rtl="0" fontAlgn="base">
              <a:spcBef>
                <a:spcPts val="2400"/>
              </a:spcBef>
              <a:spcAft>
                <a:spcPts val="0"/>
              </a:spcAft>
            </a:pPr>
            <a:r>
              <a:rPr lang="ja-JP" altLang="en-US" sz="1600" b="1" u="none" strike="noStrike" spc="300">
                <a:solidFill>
                  <a:schemeClr val="bg1"/>
                </a:solidFill>
                <a:effectLst/>
                <a:latin typeface="Montserrat SemiBold" pitchFamily="2" charset="0"/>
                <a:ea typeface="Yu Gothic" panose="020B0400000000000000" pitchFamily="34" charset="-128"/>
              </a:rPr>
              <a:t>初めて取り組む場合でも偏りのない</a:t>
            </a:r>
            <a:r>
              <a:rPr lang="ja-JP" altLang="en-US" sz="1600" b="1" spc="300">
                <a:solidFill>
                  <a:schemeClr val="bg1"/>
                </a:solidFill>
                <a:latin typeface="Montserrat SemiBold" pitchFamily="2" charset="0"/>
                <a:ea typeface="Yu Gothic" panose="020B0400000000000000" pitchFamily="34" charset="-128"/>
              </a:rPr>
              <a:t>防災プラン</a:t>
            </a:r>
            <a:r>
              <a:rPr lang="ja-JP" altLang="en-US" sz="1600" b="1" u="none" strike="noStrike" spc="300">
                <a:solidFill>
                  <a:schemeClr val="bg1"/>
                </a:solidFill>
                <a:effectLst/>
                <a:latin typeface="Montserrat SemiBold" pitchFamily="2" charset="0"/>
                <a:ea typeface="Yu Gothic" panose="020B0400000000000000" pitchFamily="34" charset="-128"/>
              </a:rPr>
              <a:t>を作成するために、</a:t>
            </a:r>
            <a:endParaRPr lang="en-US" altLang="ja-JP" sz="1600" b="1" u="none" strike="noStrike" spc="300" dirty="0">
              <a:solidFill>
                <a:schemeClr val="bg1"/>
              </a:solidFill>
              <a:effectLst/>
              <a:latin typeface="Montserrat SemiBold" pitchFamily="2" charset="0"/>
              <a:ea typeface="Yu Gothic" panose="020B0400000000000000" pitchFamily="34" charset="-128"/>
            </a:endParaRPr>
          </a:p>
          <a:p>
            <a:pPr fontAlgn="base">
              <a:spcBef>
                <a:spcPts val="1200"/>
              </a:spcBef>
            </a:pPr>
            <a:r>
              <a:rPr lang="ja-JP" altLang="en-US" sz="1600" b="1" u="none" strike="noStrike" spc="300">
                <a:solidFill>
                  <a:schemeClr val="bg1"/>
                </a:solidFill>
                <a:effectLst/>
                <a:latin typeface="Montserrat SemiBold" pitchFamily="2" charset="0"/>
                <a:ea typeface="Yu Gothic" panose="020B0400000000000000" pitchFamily="34" charset="-128"/>
              </a:rPr>
              <a:t>チェックリストに沿って、簡単に対策・改善が実施できるように制作しています。</a:t>
            </a:r>
          </a:p>
          <a:p>
            <a:pPr rtl="0" fontAlgn="base">
              <a:spcBef>
                <a:spcPts val="2400"/>
              </a:spcBef>
              <a:spcAft>
                <a:spcPts val="0"/>
              </a:spcAft>
            </a:pPr>
            <a:r>
              <a:rPr lang="ja-JP" altLang="en-US" sz="1600" b="1" spc="300">
                <a:solidFill>
                  <a:schemeClr val="bg1"/>
                </a:solidFill>
                <a:latin typeface="Montserrat SemiBold" pitchFamily="2" charset="0"/>
                <a:ea typeface="Yu Gothic" panose="020B0400000000000000" pitchFamily="34" charset="-128"/>
              </a:rPr>
              <a:t>本資料と企業防災</a:t>
            </a:r>
            <a:r>
              <a:rPr lang="ja-JP" altLang="en-US" sz="1600" b="1" u="none" strike="noStrike" spc="300">
                <a:solidFill>
                  <a:schemeClr val="bg1"/>
                </a:solidFill>
                <a:effectLst/>
                <a:latin typeface="Montserrat SemiBold" pitchFamily="2" charset="0"/>
                <a:ea typeface="Yu Gothic" panose="020B0400000000000000" pitchFamily="34" charset="-128"/>
              </a:rPr>
              <a:t>チェックリストを活用して、</a:t>
            </a:r>
            <a:endParaRPr lang="en-US" altLang="ja-JP" sz="1600" b="1" u="none" strike="noStrike" spc="300" dirty="0">
              <a:solidFill>
                <a:schemeClr val="bg1"/>
              </a:solidFill>
              <a:effectLst/>
              <a:latin typeface="Montserrat SemiBold" pitchFamily="2" charset="0"/>
              <a:ea typeface="Yu Gothic" panose="020B0400000000000000" pitchFamily="34" charset="-128"/>
            </a:endParaRPr>
          </a:p>
          <a:p>
            <a:pPr rtl="0" fontAlgn="base">
              <a:spcBef>
                <a:spcPts val="1200"/>
              </a:spcBef>
              <a:spcAft>
                <a:spcPts val="0"/>
              </a:spcAft>
            </a:pPr>
            <a:r>
              <a:rPr lang="ja-JP" altLang="en-US" sz="1600" b="1" u="none" strike="noStrike" spc="300">
                <a:solidFill>
                  <a:schemeClr val="bg1"/>
                </a:solidFill>
                <a:effectLst/>
                <a:latin typeface="Montserrat SemiBold" pitchFamily="2" charset="0"/>
                <a:ea typeface="Yu Gothic" panose="020B0400000000000000" pitchFamily="34" charset="-128"/>
              </a:rPr>
              <a:t>危機管理担当者が従業員・企業の安全を守るための対策を</a:t>
            </a:r>
            <a:r>
              <a:rPr lang="ja-JP" altLang="en-US" sz="1600" b="1" spc="300">
                <a:solidFill>
                  <a:schemeClr val="bg1"/>
                </a:solidFill>
                <a:latin typeface="Montserrat SemiBold" pitchFamily="2" charset="0"/>
                <a:ea typeface="Yu Gothic" panose="020B0400000000000000" pitchFamily="34" charset="-128"/>
              </a:rPr>
              <a:t>講じることができる、</a:t>
            </a:r>
            <a:endParaRPr lang="en-US" altLang="ja-JP" sz="1600" b="1" spc="300" dirty="0">
              <a:solidFill>
                <a:schemeClr val="bg1"/>
              </a:solidFill>
              <a:latin typeface="Montserrat SemiBold" pitchFamily="2" charset="0"/>
              <a:ea typeface="Yu Gothic" panose="020B0400000000000000" pitchFamily="34" charset="-128"/>
            </a:endParaRPr>
          </a:p>
          <a:p>
            <a:pPr rtl="0" fontAlgn="base">
              <a:spcBef>
                <a:spcPts val="1200"/>
              </a:spcBef>
              <a:spcAft>
                <a:spcPts val="0"/>
              </a:spcAft>
            </a:pPr>
            <a:r>
              <a:rPr lang="ja-JP" altLang="en-US" sz="1600" b="1" u="none" strike="noStrike" spc="300">
                <a:solidFill>
                  <a:schemeClr val="bg1"/>
                </a:solidFill>
                <a:effectLst/>
                <a:latin typeface="Montserrat SemiBold" pitchFamily="2" charset="0"/>
                <a:ea typeface="Yu Gothic" panose="020B0400000000000000" pitchFamily="34" charset="-128"/>
              </a:rPr>
              <a:t>その一助になればと考えています。</a:t>
            </a:r>
            <a:endParaRPr lang="en-US" altLang="ja-JP" sz="1600" b="1" u="none" strike="noStrike" spc="300" dirty="0">
              <a:solidFill>
                <a:schemeClr val="bg1"/>
              </a:solidFill>
              <a:effectLst/>
              <a:latin typeface="Montserrat SemiBold" pitchFamily="2" charset="0"/>
              <a:ea typeface="Yu Gothic" panose="020B0400000000000000" pitchFamily="34" charset="-128"/>
            </a:endParaRPr>
          </a:p>
        </p:txBody>
      </p:sp>
      <p:sp>
        <p:nvSpPr>
          <p:cNvPr id="7" name="日付プレースホルダー 6">
            <a:extLst>
              <a:ext uri="{FF2B5EF4-FFF2-40B4-BE49-F238E27FC236}">
                <a16:creationId xmlns:a16="http://schemas.microsoft.com/office/drawing/2014/main" id="{F0D86441-6320-B04E-B9FF-74CF10CEE107}"/>
              </a:ext>
            </a:extLst>
          </p:cNvPr>
          <p:cNvSpPr>
            <a:spLocks noGrp="1"/>
          </p:cNvSpPr>
          <p:nvPr>
            <p:ph type="dt" sz="half" idx="10"/>
          </p:nvPr>
        </p:nvSpPr>
        <p:spPr/>
        <p:txBody>
          <a:bodyPr/>
          <a:lstStyle/>
          <a:p>
            <a:r>
              <a:rPr lang="en-US" altLang="ja-JP"/>
              <a:t>© Toyokumo</a:t>
            </a:r>
            <a:r>
              <a:rPr lang="ja-JP" altLang="en-US"/>
              <a:t>，</a:t>
            </a:r>
            <a:r>
              <a:rPr lang="en-US" altLang="ja-JP"/>
              <a:t>Inc.</a:t>
            </a:r>
            <a:endParaRPr lang="en-US" dirty="0"/>
          </a:p>
        </p:txBody>
      </p:sp>
      <p:sp>
        <p:nvSpPr>
          <p:cNvPr id="8" name="スライド番号プレースホルダー 7">
            <a:extLst>
              <a:ext uri="{FF2B5EF4-FFF2-40B4-BE49-F238E27FC236}">
                <a16:creationId xmlns:a16="http://schemas.microsoft.com/office/drawing/2014/main" id="{6F6BA37E-5A76-3738-FCB1-C1B02914A5ED}"/>
              </a:ext>
            </a:extLst>
          </p:cNvPr>
          <p:cNvSpPr>
            <a:spLocks noGrp="1"/>
          </p:cNvSpPr>
          <p:nvPr>
            <p:ph type="sldNum" sz="quarter" idx="12"/>
          </p:nvPr>
        </p:nvSpPr>
        <p:spPr/>
        <p:txBody>
          <a:bodyPr/>
          <a:lstStyle/>
          <a:p>
            <a:fld id="{E310EA0D-2252-9045-A82C-BA460C3629D0}" type="slidenum">
              <a:rPr lang="ja-JP" altLang="en-US" smtClean="0"/>
              <a:pPr/>
              <a:t>2</a:t>
            </a:fld>
            <a:endParaRPr lang="ja-JP" altLang="en-US"/>
          </a:p>
        </p:txBody>
      </p:sp>
    </p:spTree>
    <p:extLst>
      <p:ext uri="{BB962C8B-B14F-4D97-AF65-F5344CB8AC3E}">
        <p14:creationId xmlns:p14="http://schemas.microsoft.com/office/powerpoint/2010/main" val="716222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B82789-EA18-217F-B7DE-C1D925389935}"/>
              </a:ext>
            </a:extLst>
          </p:cNvPr>
          <p:cNvSpPr>
            <a:spLocks noGrp="1"/>
          </p:cNvSpPr>
          <p:nvPr>
            <p:ph type="title"/>
          </p:nvPr>
        </p:nvSpPr>
        <p:spPr/>
        <p:txBody>
          <a:bodyPr/>
          <a:lstStyle/>
          <a:p>
            <a:r>
              <a:rPr lang="ja-JP" altLang="en-US"/>
              <a:t>目次</a:t>
            </a:r>
            <a:endParaRPr kumimoji="1" lang="ja-JP" altLang="en-US"/>
          </a:p>
        </p:txBody>
      </p:sp>
      <p:sp>
        <p:nvSpPr>
          <p:cNvPr id="4" name="日付プレースホルダー 3">
            <a:extLst>
              <a:ext uri="{FF2B5EF4-FFF2-40B4-BE49-F238E27FC236}">
                <a16:creationId xmlns:a16="http://schemas.microsoft.com/office/drawing/2014/main" id="{B1420142-CBAE-3B2A-66E5-C09C9CEE0548}"/>
              </a:ext>
            </a:extLst>
          </p:cNvPr>
          <p:cNvSpPr>
            <a:spLocks noGrp="1"/>
          </p:cNvSpPr>
          <p:nvPr>
            <p:ph type="dt" sz="half" idx="10"/>
          </p:nvPr>
        </p:nvSpPr>
        <p:spPr/>
        <p:txBody>
          <a:bodyPr/>
          <a:lstStyle/>
          <a:p>
            <a:r>
              <a:rPr lang="en-US" altLang="ja-JP"/>
              <a:t>© Toyokumo</a:t>
            </a:r>
            <a:r>
              <a:rPr lang="ja-JP" altLang="en-US"/>
              <a:t>，</a:t>
            </a:r>
            <a:r>
              <a:rPr lang="en-US" altLang="ja-JP"/>
              <a:t>Inc.</a:t>
            </a:r>
            <a:endParaRPr lang="en-US" dirty="0"/>
          </a:p>
        </p:txBody>
      </p:sp>
      <p:sp>
        <p:nvSpPr>
          <p:cNvPr id="5" name="スライド番号プレースホルダー 4">
            <a:extLst>
              <a:ext uri="{FF2B5EF4-FFF2-40B4-BE49-F238E27FC236}">
                <a16:creationId xmlns:a16="http://schemas.microsoft.com/office/drawing/2014/main" id="{DFE4AC0A-E154-F9C8-B9D7-FFC9AFF3EB8F}"/>
              </a:ext>
            </a:extLst>
          </p:cNvPr>
          <p:cNvSpPr>
            <a:spLocks noGrp="1"/>
          </p:cNvSpPr>
          <p:nvPr>
            <p:ph type="sldNum" sz="quarter" idx="12"/>
          </p:nvPr>
        </p:nvSpPr>
        <p:spPr/>
        <p:txBody>
          <a:bodyPr/>
          <a:lstStyle/>
          <a:p>
            <a:fld id="{E310EA0D-2252-9045-A82C-BA460C3629D0}" type="slidenum">
              <a:rPr lang="ja-JP" altLang="en-US" smtClean="0"/>
              <a:pPr/>
              <a:t>3</a:t>
            </a:fld>
            <a:endParaRPr lang="ja-JP" altLang="en-US"/>
          </a:p>
        </p:txBody>
      </p:sp>
      <p:sp>
        <p:nvSpPr>
          <p:cNvPr id="3" name="角丸四角形 2">
            <a:extLst>
              <a:ext uri="{FF2B5EF4-FFF2-40B4-BE49-F238E27FC236}">
                <a16:creationId xmlns:a16="http://schemas.microsoft.com/office/drawing/2014/main" id="{51F6D389-CA00-D100-E137-7D6F21576FE2}"/>
              </a:ext>
            </a:extLst>
          </p:cNvPr>
          <p:cNvSpPr/>
          <p:nvPr/>
        </p:nvSpPr>
        <p:spPr>
          <a:xfrm>
            <a:off x="442914" y="1160463"/>
            <a:ext cx="11306174" cy="60516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000" b="1" dirty="0">
                <a:solidFill>
                  <a:schemeClr val="tx1">
                    <a:lumMod val="75000"/>
                    <a:lumOff val="25000"/>
                  </a:schemeClr>
                </a:solidFill>
                <a:latin typeface="Montserrat SemiBold" pitchFamily="2" charset="0"/>
                <a:ea typeface="Yu Gothic" panose="020B0400000000000000" pitchFamily="34" charset="-128"/>
              </a:rPr>
              <a:t>6</a:t>
            </a:r>
            <a:r>
              <a:rPr kumimoji="1" lang="ja-JP" altLang="en-US" sz="2000" b="1">
                <a:solidFill>
                  <a:schemeClr val="tx1">
                    <a:lumMod val="75000"/>
                    <a:lumOff val="25000"/>
                  </a:schemeClr>
                </a:solidFill>
                <a:latin typeface="Montserrat SemiBold" pitchFamily="2" charset="0"/>
                <a:ea typeface="Yu Gothic" panose="020B0400000000000000" pitchFamily="34" charset="-128"/>
              </a:rPr>
              <a:t>つに分類した防災対策と、災害時に必要な備蓄物資について確認を行います。</a:t>
            </a:r>
          </a:p>
        </p:txBody>
      </p:sp>
      <p:grpSp>
        <p:nvGrpSpPr>
          <p:cNvPr id="41" name="グループ化 40">
            <a:extLst>
              <a:ext uri="{FF2B5EF4-FFF2-40B4-BE49-F238E27FC236}">
                <a16:creationId xmlns:a16="http://schemas.microsoft.com/office/drawing/2014/main" id="{3FFE71F2-557D-9803-BF55-B6D196D0D5D4}"/>
              </a:ext>
            </a:extLst>
          </p:cNvPr>
          <p:cNvGrpSpPr/>
          <p:nvPr/>
        </p:nvGrpSpPr>
        <p:grpSpPr>
          <a:xfrm>
            <a:off x="2284762" y="1948043"/>
            <a:ext cx="7622477" cy="4435986"/>
            <a:chOff x="1982709" y="1948043"/>
            <a:chExt cx="7622477" cy="4435986"/>
          </a:xfrm>
        </p:grpSpPr>
        <p:sp>
          <p:nvSpPr>
            <p:cNvPr id="6" name="角丸四角形 5">
              <a:extLst>
                <a:ext uri="{FF2B5EF4-FFF2-40B4-BE49-F238E27FC236}">
                  <a16:creationId xmlns:a16="http://schemas.microsoft.com/office/drawing/2014/main" id="{0A4DCA66-1C29-9B83-3B29-F64A254D5776}"/>
                </a:ext>
              </a:extLst>
            </p:cNvPr>
            <p:cNvSpPr/>
            <p:nvPr/>
          </p:nvSpPr>
          <p:spPr>
            <a:xfrm>
              <a:off x="4153546" y="1948043"/>
              <a:ext cx="5451640" cy="432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rtlCol="0" anchor="ctr"/>
            <a:lstStyle/>
            <a:p>
              <a:r>
                <a:rPr kumimoji="1" lang="ja-JP" altLang="en-US" sz="1600" b="1">
                  <a:solidFill>
                    <a:schemeClr val="tx1">
                      <a:lumMod val="75000"/>
                      <a:lumOff val="25000"/>
                    </a:schemeClr>
                  </a:solidFill>
                  <a:latin typeface="Montserrat SemiBold" pitchFamily="2" charset="0"/>
                  <a:ea typeface="Yu Gothic" panose="020B0400000000000000" pitchFamily="34" charset="-128"/>
                </a:rPr>
                <a:t>緊急時の体制</a:t>
              </a:r>
            </a:p>
          </p:txBody>
        </p:sp>
        <p:sp>
          <p:nvSpPr>
            <p:cNvPr id="7" name="角丸四角形 6">
              <a:extLst>
                <a:ext uri="{FF2B5EF4-FFF2-40B4-BE49-F238E27FC236}">
                  <a16:creationId xmlns:a16="http://schemas.microsoft.com/office/drawing/2014/main" id="{E33C612C-8106-6B8A-43D4-92A808CB9DC7}"/>
                </a:ext>
              </a:extLst>
            </p:cNvPr>
            <p:cNvSpPr/>
            <p:nvPr/>
          </p:nvSpPr>
          <p:spPr>
            <a:xfrm>
              <a:off x="4153546" y="2448541"/>
              <a:ext cx="5451640" cy="432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rtlCol="0" anchor="ctr"/>
            <a:lstStyle/>
            <a:p>
              <a:r>
                <a:rPr kumimoji="1" lang="ja-JP" altLang="en-US" sz="1600" b="1">
                  <a:solidFill>
                    <a:schemeClr val="tx1">
                      <a:lumMod val="75000"/>
                      <a:lumOff val="25000"/>
                    </a:schemeClr>
                  </a:solidFill>
                  <a:latin typeface="Montserrat SemiBold" pitchFamily="2" charset="0"/>
                  <a:ea typeface="Yu Gothic" panose="020B0400000000000000" pitchFamily="34" charset="-128"/>
                </a:rPr>
                <a:t>物理的要件</a:t>
              </a:r>
            </a:p>
          </p:txBody>
        </p:sp>
        <p:sp>
          <p:nvSpPr>
            <p:cNvPr id="8" name="角丸四角形 7">
              <a:extLst>
                <a:ext uri="{FF2B5EF4-FFF2-40B4-BE49-F238E27FC236}">
                  <a16:creationId xmlns:a16="http://schemas.microsoft.com/office/drawing/2014/main" id="{3E8E894B-1AF3-04D6-2745-63A8C880E8A5}"/>
                </a:ext>
              </a:extLst>
            </p:cNvPr>
            <p:cNvSpPr/>
            <p:nvPr/>
          </p:nvSpPr>
          <p:spPr>
            <a:xfrm>
              <a:off x="4153546" y="2949039"/>
              <a:ext cx="5451640" cy="432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rtlCol="0" anchor="ctr"/>
            <a:lstStyle/>
            <a:p>
              <a:r>
                <a:rPr kumimoji="1" lang="ja-JP" altLang="en-US" sz="1600" b="1">
                  <a:solidFill>
                    <a:schemeClr val="tx1">
                      <a:lumMod val="75000"/>
                      <a:lumOff val="25000"/>
                    </a:schemeClr>
                  </a:solidFill>
                  <a:latin typeface="Montserrat SemiBold" pitchFamily="2" charset="0"/>
                  <a:ea typeface="Yu Gothic" panose="020B0400000000000000" pitchFamily="34" charset="-128"/>
                </a:rPr>
                <a:t>業務遂行支援</a:t>
              </a:r>
            </a:p>
          </p:txBody>
        </p:sp>
        <p:sp>
          <p:nvSpPr>
            <p:cNvPr id="9" name="角丸四角形 8">
              <a:extLst>
                <a:ext uri="{FF2B5EF4-FFF2-40B4-BE49-F238E27FC236}">
                  <a16:creationId xmlns:a16="http://schemas.microsoft.com/office/drawing/2014/main" id="{3FF38296-BAF1-735E-5134-CA5A0761BD11}"/>
                </a:ext>
              </a:extLst>
            </p:cNvPr>
            <p:cNvSpPr/>
            <p:nvPr/>
          </p:nvSpPr>
          <p:spPr>
            <a:xfrm>
              <a:off x="4153546" y="3449537"/>
              <a:ext cx="5451640" cy="432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rtlCol="0" anchor="ctr"/>
            <a:lstStyle/>
            <a:p>
              <a:r>
                <a:rPr kumimoji="1" lang="ja-JP" altLang="en-US" sz="1600" b="1">
                  <a:solidFill>
                    <a:schemeClr val="tx1">
                      <a:lumMod val="75000"/>
                      <a:lumOff val="25000"/>
                    </a:schemeClr>
                  </a:solidFill>
                  <a:latin typeface="Montserrat SemiBold" pitchFamily="2" charset="0"/>
                  <a:ea typeface="Yu Gothic" panose="020B0400000000000000" pitchFamily="34" charset="-128"/>
                </a:rPr>
                <a:t>訓練・研修</a:t>
              </a:r>
            </a:p>
          </p:txBody>
        </p:sp>
        <p:sp>
          <p:nvSpPr>
            <p:cNvPr id="10" name="角丸四角形 9">
              <a:extLst>
                <a:ext uri="{FF2B5EF4-FFF2-40B4-BE49-F238E27FC236}">
                  <a16:creationId xmlns:a16="http://schemas.microsoft.com/office/drawing/2014/main" id="{2B7C6E5B-06FC-B2FE-3FFC-765DAFAF74FC}"/>
                </a:ext>
              </a:extLst>
            </p:cNvPr>
            <p:cNvSpPr/>
            <p:nvPr/>
          </p:nvSpPr>
          <p:spPr>
            <a:xfrm>
              <a:off x="4153546" y="3950035"/>
              <a:ext cx="5451640" cy="432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rtlCol="0" anchor="ctr"/>
            <a:lstStyle/>
            <a:p>
              <a:r>
                <a:rPr lang="ja-JP" altLang="en-US" sz="1600" b="1">
                  <a:solidFill>
                    <a:schemeClr val="tx1">
                      <a:lumMod val="75000"/>
                      <a:lumOff val="25000"/>
                    </a:schemeClr>
                  </a:solidFill>
                  <a:latin typeface="Montserrat SemiBold" pitchFamily="2" charset="0"/>
                  <a:ea typeface="Yu Gothic" panose="020B0400000000000000" pitchFamily="34" charset="-128"/>
                </a:rPr>
                <a:t>組織間連携</a:t>
              </a:r>
              <a:endParaRPr kumimoji="1" lang="ja-JP" altLang="en-US" sz="1600" b="1">
                <a:solidFill>
                  <a:schemeClr val="tx1">
                    <a:lumMod val="75000"/>
                    <a:lumOff val="25000"/>
                  </a:schemeClr>
                </a:solidFill>
                <a:latin typeface="Montserrat SemiBold" pitchFamily="2" charset="0"/>
                <a:ea typeface="Yu Gothic" panose="020B0400000000000000" pitchFamily="34" charset="-128"/>
              </a:endParaRPr>
            </a:p>
          </p:txBody>
        </p:sp>
        <p:sp>
          <p:nvSpPr>
            <p:cNvPr id="11" name="角丸四角形 10">
              <a:extLst>
                <a:ext uri="{FF2B5EF4-FFF2-40B4-BE49-F238E27FC236}">
                  <a16:creationId xmlns:a16="http://schemas.microsoft.com/office/drawing/2014/main" id="{437275BF-F352-6798-C4D0-350AF6CC1354}"/>
                </a:ext>
              </a:extLst>
            </p:cNvPr>
            <p:cNvSpPr/>
            <p:nvPr/>
          </p:nvSpPr>
          <p:spPr>
            <a:xfrm>
              <a:off x="4153546" y="4450533"/>
              <a:ext cx="5451640" cy="432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rtlCol="0" anchor="ctr"/>
            <a:lstStyle/>
            <a:p>
              <a:r>
                <a:rPr lang="ja-JP" altLang="en-US" sz="1600" b="1">
                  <a:solidFill>
                    <a:schemeClr val="tx1">
                      <a:lumMod val="75000"/>
                      <a:lumOff val="25000"/>
                    </a:schemeClr>
                  </a:solidFill>
                  <a:latin typeface="Montserrat SemiBold" pitchFamily="2" charset="0"/>
                  <a:ea typeface="Yu Gothic" panose="020B0400000000000000" pitchFamily="34" charset="-128"/>
                </a:rPr>
                <a:t>平時からの対処・能力の強化</a:t>
              </a:r>
              <a:endParaRPr kumimoji="1" lang="ja-JP" altLang="en-US" sz="1600" b="1">
                <a:solidFill>
                  <a:schemeClr val="tx1">
                    <a:lumMod val="75000"/>
                    <a:lumOff val="25000"/>
                  </a:schemeClr>
                </a:solidFill>
                <a:latin typeface="Montserrat SemiBold" pitchFamily="2" charset="0"/>
                <a:ea typeface="Yu Gothic" panose="020B0400000000000000" pitchFamily="34" charset="-128"/>
              </a:endParaRPr>
            </a:p>
          </p:txBody>
        </p:sp>
        <p:sp>
          <p:nvSpPr>
            <p:cNvPr id="12" name="角丸四角形 11">
              <a:extLst>
                <a:ext uri="{FF2B5EF4-FFF2-40B4-BE49-F238E27FC236}">
                  <a16:creationId xmlns:a16="http://schemas.microsoft.com/office/drawing/2014/main" id="{38BA0D07-462D-1292-8652-99F99942EFC9}"/>
                </a:ext>
              </a:extLst>
            </p:cNvPr>
            <p:cNvSpPr/>
            <p:nvPr/>
          </p:nvSpPr>
          <p:spPr>
            <a:xfrm>
              <a:off x="4153546" y="4951031"/>
              <a:ext cx="5451640" cy="432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rtlCol="0" anchor="ctr"/>
            <a:lstStyle/>
            <a:p>
              <a:r>
                <a:rPr lang="ja-JP" altLang="en-US" sz="1600" b="1">
                  <a:solidFill>
                    <a:schemeClr val="tx1">
                      <a:lumMod val="75000"/>
                      <a:lumOff val="25000"/>
                    </a:schemeClr>
                  </a:solidFill>
                  <a:latin typeface="Montserrat SemiBold" pitchFamily="2" charset="0"/>
                  <a:ea typeface="Yu Gothic" panose="020B0400000000000000" pitchFamily="34" charset="-128"/>
                </a:rPr>
                <a:t>支援物資の備蓄確認リスト</a:t>
              </a:r>
            </a:p>
          </p:txBody>
        </p:sp>
        <p:sp>
          <p:nvSpPr>
            <p:cNvPr id="13" name="角丸四角形 12">
              <a:extLst>
                <a:ext uri="{FF2B5EF4-FFF2-40B4-BE49-F238E27FC236}">
                  <a16:creationId xmlns:a16="http://schemas.microsoft.com/office/drawing/2014/main" id="{C7B93CE2-21D2-06B1-97F1-5AF371A74EA7}"/>
                </a:ext>
              </a:extLst>
            </p:cNvPr>
            <p:cNvSpPr/>
            <p:nvPr/>
          </p:nvSpPr>
          <p:spPr>
            <a:xfrm>
              <a:off x="4153546" y="5451529"/>
              <a:ext cx="5451640" cy="432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rtlCol="0" anchor="ctr"/>
            <a:lstStyle/>
            <a:p>
              <a:r>
                <a:rPr lang="ja-JP" altLang="en-US" sz="1600" b="1">
                  <a:solidFill>
                    <a:schemeClr val="tx1">
                      <a:lumMod val="75000"/>
                      <a:lumOff val="25000"/>
                    </a:schemeClr>
                  </a:solidFill>
                  <a:latin typeface="Montserrat SemiBold" pitchFamily="2" charset="0"/>
                  <a:ea typeface="Yu Gothic" panose="020B0400000000000000" pitchFamily="34" charset="-128"/>
                </a:rPr>
                <a:t>未チェック項目があったときの対応</a:t>
              </a:r>
              <a:endParaRPr kumimoji="1" lang="ja-JP" altLang="en-US" sz="1600" b="1">
                <a:solidFill>
                  <a:schemeClr val="tx1">
                    <a:lumMod val="75000"/>
                    <a:lumOff val="25000"/>
                  </a:schemeClr>
                </a:solidFill>
                <a:latin typeface="Montserrat SemiBold" pitchFamily="2" charset="0"/>
                <a:ea typeface="Yu Gothic" panose="020B0400000000000000" pitchFamily="34" charset="-128"/>
              </a:endParaRPr>
            </a:p>
          </p:txBody>
        </p:sp>
        <p:sp>
          <p:nvSpPr>
            <p:cNvPr id="14" name="角丸四角形 13">
              <a:extLst>
                <a:ext uri="{FF2B5EF4-FFF2-40B4-BE49-F238E27FC236}">
                  <a16:creationId xmlns:a16="http://schemas.microsoft.com/office/drawing/2014/main" id="{6D4DD143-8A2B-71D5-33D0-3197958A5990}"/>
                </a:ext>
              </a:extLst>
            </p:cNvPr>
            <p:cNvSpPr/>
            <p:nvPr/>
          </p:nvSpPr>
          <p:spPr>
            <a:xfrm>
              <a:off x="7679379" y="4544469"/>
              <a:ext cx="914400" cy="247831"/>
            </a:xfrm>
            <a:prstGeom prst="roundRect">
              <a:avLst>
                <a:gd name="adj" fmla="val 50000"/>
              </a:avLst>
            </a:prstGeom>
            <a:solidFill>
              <a:srgbClr val="376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latin typeface="Montserrat SemiBold" pitchFamily="2" charset="0"/>
                  <a:ea typeface="Yu Gothic" panose="020B0400000000000000" pitchFamily="34" charset="-128"/>
                </a:rPr>
                <a:t>8</a:t>
              </a:r>
              <a:r>
                <a:rPr kumimoji="1" lang="ja-JP" altLang="en-US" sz="1200" b="1">
                  <a:solidFill>
                    <a:schemeClr val="bg1"/>
                  </a:solidFill>
                  <a:latin typeface="Montserrat SemiBold" pitchFamily="2" charset="0"/>
                  <a:ea typeface="Yu Gothic" panose="020B0400000000000000" pitchFamily="34" charset="-128"/>
                </a:rPr>
                <a:t>項目</a:t>
              </a:r>
            </a:p>
          </p:txBody>
        </p:sp>
        <p:sp>
          <p:nvSpPr>
            <p:cNvPr id="15" name="角丸四角形 14">
              <a:extLst>
                <a:ext uri="{FF2B5EF4-FFF2-40B4-BE49-F238E27FC236}">
                  <a16:creationId xmlns:a16="http://schemas.microsoft.com/office/drawing/2014/main" id="{4B1E2F8C-314F-CDCB-700E-3FDDDB86D522}"/>
                </a:ext>
              </a:extLst>
            </p:cNvPr>
            <p:cNvSpPr/>
            <p:nvPr/>
          </p:nvSpPr>
          <p:spPr>
            <a:xfrm>
              <a:off x="7679379" y="4041471"/>
              <a:ext cx="914400" cy="247831"/>
            </a:xfrm>
            <a:prstGeom prst="roundRect">
              <a:avLst>
                <a:gd name="adj" fmla="val 50000"/>
              </a:avLst>
            </a:prstGeom>
            <a:solidFill>
              <a:srgbClr val="376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latin typeface="Montserrat SemiBold" pitchFamily="2" charset="0"/>
                  <a:ea typeface="Yu Gothic" panose="020B0400000000000000" pitchFamily="34" charset="-128"/>
                </a:rPr>
                <a:t>3</a:t>
              </a:r>
              <a:r>
                <a:rPr kumimoji="1" lang="ja-JP" altLang="en-US" sz="1200" b="1">
                  <a:solidFill>
                    <a:schemeClr val="bg1"/>
                  </a:solidFill>
                  <a:latin typeface="Montserrat SemiBold" pitchFamily="2" charset="0"/>
                  <a:ea typeface="Yu Gothic" panose="020B0400000000000000" pitchFamily="34" charset="-128"/>
                </a:rPr>
                <a:t>項目</a:t>
              </a:r>
            </a:p>
          </p:txBody>
        </p:sp>
        <p:sp>
          <p:nvSpPr>
            <p:cNvPr id="16" name="角丸四角形 15">
              <a:extLst>
                <a:ext uri="{FF2B5EF4-FFF2-40B4-BE49-F238E27FC236}">
                  <a16:creationId xmlns:a16="http://schemas.microsoft.com/office/drawing/2014/main" id="{B5F81A63-ECE1-8807-40E5-8322DB799745}"/>
                </a:ext>
              </a:extLst>
            </p:cNvPr>
            <p:cNvSpPr/>
            <p:nvPr/>
          </p:nvSpPr>
          <p:spPr>
            <a:xfrm>
              <a:off x="7679379" y="3541135"/>
              <a:ext cx="914400" cy="247831"/>
            </a:xfrm>
            <a:prstGeom prst="roundRect">
              <a:avLst>
                <a:gd name="adj" fmla="val 50000"/>
              </a:avLst>
            </a:prstGeom>
            <a:solidFill>
              <a:srgbClr val="376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chemeClr val="bg1"/>
                  </a:solidFill>
                  <a:latin typeface="Montserrat SemiBold" pitchFamily="2" charset="0"/>
                  <a:ea typeface="Yu Gothic" panose="020B0400000000000000" pitchFamily="34" charset="-128"/>
                </a:rPr>
                <a:t>7</a:t>
              </a:r>
              <a:r>
                <a:rPr kumimoji="1" lang="ja-JP" altLang="en-US" sz="1200" b="1">
                  <a:solidFill>
                    <a:schemeClr val="bg1"/>
                  </a:solidFill>
                  <a:latin typeface="Montserrat SemiBold" pitchFamily="2" charset="0"/>
                  <a:ea typeface="Yu Gothic" panose="020B0400000000000000" pitchFamily="34" charset="-128"/>
                </a:rPr>
                <a:t>項目</a:t>
              </a:r>
            </a:p>
          </p:txBody>
        </p:sp>
        <p:sp>
          <p:nvSpPr>
            <p:cNvPr id="17" name="角丸四角形 16">
              <a:extLst>
                <a:ext uri="{FF2B5EF4-FFF2-40B4-BE49-F238E27FC236}">
                  <a16:creationId xmlns:a16="http://schemas.microsoft.com/office/drawing/2014/main" id="{D41F82A8-1CA7-B30B-1825-9B5A6EEE0C37}"/>
                </a:ext>
              </a:extLst>
            </p:cNvPr>
            <p:cNvSpPr/>
            <p:nvPr/>
          </p:nvSpPr>
          <p:spPr>
            <a:xfrm>
              <a:off x="7679379" y="3047339"/>
              <a:ext cx="914400" cy="247831"/>
            </a:xfrm>
            <a:prstGeom prst="roundRect">
              <a:avLst>
                <a:gd name="adj" fmla="val 50000"/>
              </a:avLst>
            </a:prstGeom>
            <a:solidFill>
              <a:srgbClr val="376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latin typeface="Montserrat SemiBold" pitchFamily="2" charset="0"/>
                  <a:ea typeface="Yu Gothic" panose="020B0400000000000000" pitchFamily="34" charset="-128"/>
                </a:rPr>
                <a:t>6</a:t>
              </a:r>
              <a:r>
                <a:rPr kumimoji="1" lang="ja-JP" altLang="en-US" sz="1200" b="1">
                  <a:solidFill>
                    <a:schemeClr val="bg1"/>
                  </a:solidFill>
                  <a:latin typeface="Montserrat SemiBold" pitchFamily="2" charset="0"/>
                  <a:ea typeface="Yu Gothic" panose="020B0400000000000000" pitchFamily="34" charset="-128"/>
                </a:rPr>
                <a:t>項目</a:t>
              </a:r>
            </a:p>
          </p:txBody>
        </p:sp>
        <p:sp>
          <p:nvSpPr>
            <p:cNvPr id="18" name="角丸四角形 17">
              <a:extLst>
                <a:ext uri="{FF2B5EF4-FFF2-40B4-BE49-F238E27FC236}">
                  <a16:creationId xmlns:a16="http://schemas.microsoft.com/office/drawing/2014/main" id="{562758EC-C2DD-2705-CA35-406E70540464}"/>
                </a:ext>
              </a:extLst>
            </p:cNvPr>
            <p:cNvSpPr/>
            <p:nvPr/>
          </p:nvSpPr>
          <p:spPr>
            <a:xfrm>
              <a:off x="7679379" y="2540463"/>
              <a:ext cx="914400" cy="247831"/>
            </a:xfrm>
            <a:prstGeom prst="roundRect">
              <a:avLst>
                <a:gd name="adj" fmla="val 50000"/>
              </a:avLst>
            </a:prstGeom>
            <a:solidFill>
              <a:srgbClr val="376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200" b="1" dirty="0">
                  <a:solidFill>
                    <a:schemeClr val="bg1"/>
                  </a:solidFill>
                  <a:latin typeface="Montserrat SemiBold" pitchFamily="2" charset="0"/>
                  <a:ea typeface="Yu Gothic" panose="020B0400000000000000" pitchFamily="34" charset="-128"/>
                </a:rPr>
                <a:t>7</a:t>
              </a:r>
              <a:r>
                <a:rPr kumimoji="1" lang="ja-JP" altLang="en-US" sz="1200" b="1">
                  <a:solidFill>
                    <a:schemeClr val="bg1"/>
                  </a:solidFill>
                  <a:latin typeface="Montserrat SemiBold" pitchFamily="2" charset="0"/>
                  <a:ea typeface="Yu Gothic" panose="020B0400000000000000" pitchFamily="34" charset="-128"/>
                </a:rPr>
                <a:t>項目</a:t>
              </a:r>
            </a:p>
          </p:txBody>
        </p:sp>
        <p:sp>
          <p:nvSpPr>
            <p:cNvPr id="19" name="角丸四角形 18">
              <a:extLst>
                <a:ext uri="{FF2B5EF4-FFF2-40B4-BE49-F238E27FC236}">
                  <a16:creationId xmlns:a16="http://schemas.microsoft.com/office/drawing/2014/main" id="{AAD505AF-4889-2CE0-859D-A998C88428DD}"/>
                </a:ext>
              </a:extLst>
            </p:cNvPr>
            <p:cNvSpPr/>
            <p:nvPr/>
          </p:nvSpPr>
          <p:spPr>
            <a:xfrm>
              <a:off x="7679379" y="2030606"/>
              <a:ext cx="914400" cy="247831"/>
            </a:xfrm>
            <a:prstGeom prst="roundRect">
              <a:avLst>
                <a:gd name="adj" fmla="val 50000"/>
              </a:avLst>
            </a:prstGeom>
            <a:solidFill>
              <a:srgbClr val="3763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dirty="0">
                  <a:solidFill>
                    <a:schemeClr val="bg1"/>
                  </a:solidFill>
                  <a:latin typeface="Montserrat SemiBold" pitchFamily="2" charset="0"/>
                  <a:ea typeface="Yu Gothic" panose="020B0400000000000000" pitchFamily="34" charset="-128"/>
                </a:rPr>
                <a:t>9</a:t>
              </a:r>
              <a:r>
                <a:rPr kumimoji="1" lang="ja-JP" altLang="en-US" sz="1200" b="1">
                  <a:solidFill>
                    <a:schemeClr val="bg1"/>
                  </a:solidFill>
                  <a:latin typeface="Montserrat SemiBold" pitchFamily="2" charset="0"/>
                  <a:ea typeface="Yu Gothic" panose="020B0400000000000000" pitchFamily="34" charset="-128"/>
                </a:rPr>
                <a:t>項目</a:t>
              </a:r>
            </a:p>
          </p:txBody>
        </p:sp>
        <p:sp>
          <p:nvSpPr>
            <p:cNvPr id="28" name="角丸四角形 27">
              <a:extLst>
                <a:ext uri="{FF2B5EF4-FFF2-40B4-BE49-F238E27FC236}">
                  <a16:creationId xmlns:a16="http://schemas.microsoft.com/office/drawing/2014/main" id="{8AA1E72C-4F08-DA4E-77B3-7019A222132A}"/>
                </a:ext>
              </a:extLst>
            </p:cNvPr>
            <p:cNvSpPr/>
            <p:nvPr/>
          </p:nvSpPr>
          <p:spPr>
            <a:xfrm>
              <a:off x="4153546" y="5952029"/>
              <a:ext cx="5451640" cy="432000"/>
            </a:xfrm>
            <a:prstGeom prst="roundRect">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51999" rtlCol="0" anchor="ctr"/>
            <a:lstStyle/>
            <a:p>
              <a:r>
                <a:rPr lang="ja-JP" altLang="en-US" sz="1600" b="1">
                  <a:solidFill>
                    <a:schemeClr val="tx1">
                      <a:lumMod val="75000"/>
                      <a:lumOff val="25000"/>
                    </a:schemeClr>
                  </a:solidFill>
                  <a:latin typeface="Montserrat SemiBold" pitchFamily="2" charset="0"/>
                  <a:ea typeface="Yu Gothic" panose="020B0400000000000000" pitchFamily="34" charset="-128"/>
                </a:rPr>
                <a:t>安否確認サービス</a:t>
              </a:r>
              <a:r>
                <a:rPr lang="en-US" altLang="ja-JP" sz="1600" b="1" dirty="0">
                  <a:solidFill>
                    <a:schemeClr val="tx1">
                      <a:lumMod val="75000"/>
                      <a:lumOff val="25000"/>
                    </a:schemeClr>
                  </a:solidFill>
                  <a:latin typeface="Montserrat SemiBold" pitchFamily="2" charset="0"/>
                  <a:ea typeface="Yu Gothic" panose="020B0400000000000000" pitchFamily="34" charset="-128"/>
                </a:rPr>
                <a:t>2</a:t>
              </a:r>
              <a:r>
                <a:rPr lang="ja-JP" altLang="en-US" sz="1600" b="1">
                  <a:solidFill>
                    <a:schemeClr val="tx1">
                      <a:lumMod val="75000"/>
                      <a:lumOff val="25000"/>
                    </a:schemeClr>
                  </a:solidFill>
                  <a:latin typeface="Montserrat SemiBold" pitchFamily="2" charset="0"/>
                  <a:ea typeface="Yu Gothic" panose="020B0400000000000000" pitchFamily="34" charset="-128"/>
                </a:rPr>
                <a:t>のご紹介</a:t>
              </a:r>
            </a:p>
          </p:txBody>
        </p:sp>
        <p:sp>
          <p:nvSpPr>
            <p:cNvPr id="29" name="角丸四角形 28">
              <a:extLst>
                <a:ext uri="{FF2B5EF4-FFF2-40B4-BE49-F238E27FC236}">
                  <a16:creationId xmlns:a16="http://schemas.microsoft.com/office/drawing/2014/main" id="{ACCE9FD4-9F8E-8F68-36A8-C760E2D59B37}"/>
                </a:ext>
              </a:extLst>
            </p:cNvPr>
            <p:cNvSpPr/>
            <p:nvPr/>
          </p:nvSpPr>
          <p:spPr>
            <a:xfrm>
              <a:off x="8699483" y="5952029"/>
              <a:ext cx="901277" cy="432000"/>
            </a:xfrm>
            <a:prstGeom prst="roundRect">
              <a:avLst>
                <a:gd name="adj" fmla="val 0"/>
              </a:avLst>
            </a:prstGeom>
            <a:solidFill>
              <a:srgbClr val="37638D">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Ins="90000" rtlCol="0" anchor="ctr"/>
            <a:lstStyle/>
            <a:p>
              <a:r>
                <a:rPr kumimoji="1" lang="en-US" altLang="ja-JP" sz="1200" b="1" dirty="0">
                  <a:solidFill>
                    <a:srgbClr val="37638D"/>
                  </a:solidFill>
                  <a:latin typeface="Montserrat SemiBold" pitchFamily="2" charset="0"/>
                  <a:ea typeface="Yu Gothic" panose="020B0400000000000000" pitchFamily="34" charset="-128"/>
                </a:rPr>
                <a:t>P.12~</a:t>
              </a:r>
              <a:endParaRPr kumimoji="1" lang="ja-JP" altLang="en-US" sz="1200" b="1">
                <a:solidFill>
                  <a:srgbClr val="37638D"/>
                </a:solidFill>
                <a:latin typeface="Montserrat SemiBold" pitchFamily="2" charset="0"/>
                <a:ea typeface="Yu Gothic" panose="020B0400000000000000" pitchFamily="34" charset="-128"/>
              </a:endParaRPr>
            </a:p>
          </p:txBody>
        </p:sp>
        <p:sp>
          <p:nvSpPr>
            <p:cNvPr id="30" name="角丸四角形 29">
              <a:extLst>
                <a:ext uri="{FF2B5EF4-FFF2-40B4-BE49-F238E27FC236}">
                  <a16:creationId xmlns:a16="http://schemas.microsoft.com/office/drawing/2014/main" id="{0CB77330-D22F-874D-91EA-E37BEBC10CB2}"/>
                </a:ext>
              </a:extLst>
            </p:cNvPr>
            <p:cNvSpPr/>
            <p:nvPr/>
          </p:nvSpPr>
          <p:spPr>
            <a:xfrm>
              <a:off x="8699483" y="5450395"/>
              <a:ext cx="901277" cy="433297"/>
            </a:xfrm>
            <a:prstGeom prst="roundRect">
              <a:avLst>
                <a:gd name="adj" fmla="val 0"/>
              </a:avLst>
            </a:prstGeom>
            <a:solidFill>
              <a:srgbClr val="37638D">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Ins="90000" rtlCol="0" anchor="ctr"/>
            <a:lstStyle/>
            <a:p>
              <a:r>
                <a:rPr kumimoji="1" lang="en-US" altLang="ja-JP" sz="1200" b="1" dirty="0">
                  <a:solidFill>
                    <a:srgbClr val="37638D"/>
                  </a:solidFill>
                  <a:latin typeface="Montserrat SemiBold" pitchFamily="2" charset="0"/>
                  <a:ea typeface="Yu Gothic" panose="020B0400000000000000" pitchFamily="34" charset="-128"/>
                </a:rPr>
                <a:t>P.11</a:t>
              </a:r>
              <a:endParaRPr kumimoji="1" lang="ja-JP" altLang="en-US" sz="1200" b="1">
                <a:solidFill>
                  <a:srgbClr val="37638D"/>
                </a:solidFill>
                <a:latin typeface="Montserrat SemiBold" pitchFamily="2" charset="0"/>
                <a:ea typeface="Yu Gothic" panose="020B0400000000000000" pitchFamily="34" charset="-128"/>
              </a:endParaRPr>
            </a:p>
          </p:txBody>
        </p:sp>
        <p:sp>
          <p:nvSpPr>
            <p:cNvPr id="31" name="角丸四角形 30">
              <a:extLst>
                <a:ext uri="{FF2B5EF4-FFF2-40B4-BE49-F238E27FC236}">
                  <a16:creationId xmlns:a16="http://schemas.microsoft.com/office/drawing/2014/main" id="{AA411421-A0B7-6D5A-9FBB-E2702E8482AB}"/>
                </a:ext>
              </a:extLst>
            </p:cNvPr>
            <p:cNvSpPr/>
            <p:nvPr/>
          </p:nvSpPr>
          <p:spPr>
            <a:xfrm>
              <a:off x="8699483" y="4950059"/>
              <a:ext cx="901277" cy="432000"/>
            </a:xfrm>
            <a:prstGeom prst="roundRect">
              <a:avLst>
                <a:gd name="adj" fmla="val 0"/>
              </a:avLst>
            </a:prstGeom>
            <a:solidFill>
              <a:srgbClr val="37638D">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Ins="90000" rtlCol="0" anchor="ctr"/>
            <a:lstStyle/>
            <a:p>
              <a:r>
                <a:rPr kumimoji="1" lang="en-US" altLang="ja-JP" sz="1200" b="1" dirty="0">
                  <a:solidFill>
                    <a:srgbClr val="37638D"/>
                  </a:solidFill>
                  <a:latin typeface="Montserrat SemiBold" pitchFamily="2" charset="0"/>
                  <a:ea typeface="Yu Gothic" panose="020B0400000000000000" pitchFamily="34" charset="-128"/>
                </a:rPr>
                <a:t>P.10</a:t>
              </a:r>
              <a:endParaRPr kumimoji="1" lang="ja-JP" altLang="en-US" sz="1200" b="1">
                <a:solidFill>
                  <a:srgbClr val="37638D"/>
                </a:solidFill>
                <a:latin typeface="Montserrat SemiBold" pitchFamily="2" charset="0"/>
                <a:ea typeface="Yu Gothic" panose="020B0400000000000000" pitchFamily="34" charset="-128"/>
              </a:endParaRPr>
            </a:p>
          </p:txBody>
        </p:sp>
        <p:sp>
          <p:nvSpPr>
            <p:cNvPr id="32" name="角丸四角形 31">
              <a:extLst>
                <a:ext uri="{FF2B5EF4-FFF2-40B4-BE49-F238E27FC236}">
                  <a16:creationId xmlns:a16="http://schemas.microsoft.com/office/drawing/2014/main" id="{BB66C404-5545-3B8D-3331-3EA1BE27E8B7}"/>
                </a:ext>
              </a:extLst>
            </p:cNvPr>
            <p:cNvSpPr/>
            <p:nvPr/>
          </p:nvSpPr>
          <p:spPr>
            <a:xfrm>
              <a:off x="8699483" y="4449723"/>
              <a:ext cx="901277" cy="432000"/>
            </a:xfrm>
            <a:prstGeom prst="roundRect">
              <a:avLst>
                <a:gd name="adj" fmla="val 0"/>
              </a:avLst>
            </a:prstGeom>
            <a:solidFill>
              <a:srgbClr val="37638D">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Ins="90000" rtlCol="0" anchor="ctr"/>
            <a:lstStyle/>
            <a:p>
              <a:r>
                <a:rPr kumimoji="1" lang="en-US" altLang="ja-JP" sz="1200" b="1" dirty="0">
                  <a:solidFill>
                    <a:srgbClr val="37638D"/>
                  </a:solidFill>
                  <a:latin typeface="Montserrat SemiBold" pitchFamily="2" charset="0"/>
                  <a:ea typeface="Yu Gothic" panose="020B0400000000000000" pitchFamily="34" charset="-128"/>
                </a:rPr>
                <a:t>P.9</a:t>
              </a:r>
              <a:endParaRPr kumimoji="1" lang="ja-JP" altLang="en-US" sz="1200" b="1">
                <a:solidFill>
                  <a:srgbClr val="37638D"/>
                </a:solidFill>
                <a:latin typeface="Montserrat SemiBold" pitchFamily="2" charset="0"/>
                <a:ea typeface="Yu Gothic" panose="020B0400000000000000" pitchFamily="34" charset="-128"/>
              </a:endParaRPr>
            </a:p>
          </p:txBody>
        </p:sp>
        <p:sp>
          <p:nvSpPr>
            <p:cNvPr id="33" name="角丸四角形 32">
              <a:extLst>
                <a:ext uri="{FF2B5EF4-FFF2-40B4-BE49-F238E27FC236}">
                  <a16:creationId xmlns:a16="http://schemas.microsoft.com/office/drawing/2014/main" id="{8F56D7F1-81EC-8409-AFEA-B75B116958B5}"/>
                </a:ext>
              </a:extLst>
            </p:cNvPr>
            <p:cNvSpPr/>
            <p:nvPr/>
          </p:nvSpPr>
          <p:spPr>
            <a:xfrm>
              <a:off x="8699483" y="3949387"/>
              <a:ext cx="901277" cy="432000"/>
            </a:xfrm>
            <a:prstGeom prst="roundRect">
              <a:avLst>
                <a:gd name="adj" fmla="val 0"/>
              </a:avLst>
            </a:prstGeom>
            <a:solidFill>
              <a:srgbClr val="37638D">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Ins="90000" rtlCol="0" anchor="ctr"/>
            <a:lstStyle/>
            <a:p>
              <a:r>
                <a:rPr kumimoji="1" lang="en-US" altLang="ja-JP" sz="1200" b="1" dirty="0">
                  <a:solidFill>
                    <a:srgbClr val="37638D"/>
                  </a:solidFill>
                  <a:latin typeface="Montserrat SemiBold" pitchFamily="2" charset="0"/>
                  <a:ea typeface="Yu Gothic" panose="020B0400000000000000" pitchFamily="34" charset="-128"/>
                </a:rPr>
                <a:t>P.8</a:t>
              </a:r>
              <a:endParaRPr kumimoji="1" lang="ja-JP" altLang="en-US" sz="1200" b="1">
                <a:solidFill>
                  <a:srgbClr val="37638D"/>
                </a:solidFill>
                <a:latin typeface="Montserrat SemiBold" pitchFamily="2" charset="0"/>
                <a:ea typeface="Yu Gothic" panose="020B0400000000000000" pitchFamily="34" charset="-128"/>
              </a:endParaRPr>
            </a:p>
          </p:txBody>
        </p:sp>
        <p:sp>
          <p:nvSpPr>
            <p:cNvPr id="34" name="角丸四角形 33">
              <a:extLst>
                <a:ext uri="{FF2B5EF4-FFF2-40B4-BE49-F238E27FC236}">
                  <a16:creationId xmlns:a16="http://schemas.microsoft.com/office/drawing/2014/main" id="{E935D2D6-7CCF-34AF-BB0A-2CF966BA6076}"/>
                </a:ext>
              </a:extLst>
            </p:cNvPr>
            <p:cNvSpPr/>
            <p:nvPr/>
          </p:nvSpPr>
          <p:spPr>
            <a:xfrm>
              <a:off x="8699483" y="3449051"/>
              <a:ext cx="901277" cy="432000"/>
            </a:xfrm>
            <a:prstGeom prst="roundRect">
              <a:avLst>
                <a:gd name="adj" fmla="val 0"/>
              </a:avLst>
            </a:prstGeom>
            <a:solidFill>
              <a:srgbClr val="37638D">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Ins="90000" rtlCol="0" anchor="ctr"/>
            <a:lstStyle/>
            <a:p>
              <a:r>
                <a:rPr kumimoji="1" lang="en-US" altLang="ja-JP" sz="1200" b="1" dirty="0">
                  <a:solidFill>
                    <a:srgbClr val="37638D"/>
                  </a:solidFill>
                  <a:latin typeface="Montserrat SemiBold" pitchFamily="2" charset="0"/>
                  <a:ea typeface="Yu Gothic" panose="020B0400000000000000" pitchFamily="34" charset="-128"/>
                </a:rPr>
                <a:t>P.7</a:t>
              </a:r>
              <a:endParaRPr kumimoji="1" lang="ja-JP" altLang="en-US" sz="1200" b="1">
                <a:solidFill>
                  <a:srgbClr val="37638D"/>
                </a:solidFill>
                <a:latin typeface="Montserrat SemiBold" pitchFamily="2" charset="0"/>
                <a:ea typeface="Yu Gothic" panose="020B0400000000000000" pitchFamily="34" charset="-128"/>
              </a:endParaRPr>
            </a:p>
          </p:txBody>
        </p:sp>
        <p:sp>
          <p:nvSpPr>
            <p:cNvPr id="35" name="角丸四角形 34">
              <a:extLst>
                <a:ext uri="{FF2B5EF4-FFF2-40B4-BE49-F238E27FC236}">
                  <a16:creationId xmlns:a16="http://schemas.microsoft.com/office/drawing/2014/main" id="{7E23D341-B63D-4193-943A-A8485E7494AA}"/>
                </a:ext>
              </a:extLst>
            </p:cNvPr>
            <p:cNvSpPr/>
            <p:nvPr/>
          </p:nvSpPr>
          <p:spPr>
            <a:xfrm>
              <a:off x="8699483" y="2948715"/>
              <a:ext cx="901277" cy="432000"/>
            </a:xfrm>
            <a:prstGeom prst="roundRect">
              <a:avLst>
                <a:gd name="adj" fmla="val 0"/>
              </a:avLst>
            </a:prstGeom>
            <a:solidFill>
              <a:srgbClr val="37638D">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Ins="90000" rtlCol="0" anchor="ctr"/>
            <a:lstStyle/>
            <a:p>
              <a:r>
                <a:rPr kumimoji="1" lang="en-US" altLang="ja-JP" sz="1200" b="1" dirty="0">
                  <a:solidFill>
                    <a:srgbClr val="37638D"/>
                  </a:solidFill>
                  <a:latin typeface="Montserrat SemiBold" pitchFamily="2" charset="0"/>
                  <a:ea typeface="Yu Gothic" panose="020B0400000000000000" pitchFamily="34" charset="-128"/>
                </a:rPr>
                <a:t>P.6</a:t>
              </a:r>
              <a:endParaRPr kumimoji="1" lang="ja-JP" altLang="en-US" sz="1200" b="1">
                <a:solidFill>
                  <a:srgbClr val="37638D"/>
                </a:solidFill>
                <a:latin typeface="Montserrat SemiBold" pitchFamily="2" charset="0"/>
                <a:ea typeface="Yu Gothic" panose="020B0400000000000000" pitchFamily="34" charset="-128"/>
              </a:endParaRPr>
            </a:p>
          </p:txBody>
        </p:sp>
        <p:sp>
          <p:nvSpPr>
            <p:cNvPr id="36" name="角丸四角形 35">
              <a:extLst>
                <a:ext uri="{FF2B5EF4-FFF2-40B4-BE49-F238E27FC236}">
                  <a16:creationId xmlns:a16="http://schemas.microsoft.com/office/drawing/2014/main" id="{81C133D3-DEB1-A9B9-17E1-E839AC1B9FC2}"/>
                </a:ext>
              </a:extLst>
            </p:cNvPr>
            <p:cNvSpPr/>
            <p:nvPr/>
          </p:nvSpPr>
          <p:spPr>
            <a:xfrm>
              <a:off x="8699483" y="2448379"/>
              <a:ext cx="901277" cy="432000"/>
            </a:xfrm>
            <a:prstGeom prst="roundRect">
              <a:avLst>
                <a:gd name="adj" fmla="val 0"/>
              </a:avLst>
            </a:prstGeom>
            <a:solidFill>
              <a:srgbClr val="37638D">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Ins="90000" rtlCol="0" anchor="ctr"/>
            <a:lstStyle/>
            <a:p>
              <a:r>
                <a:rPr kumimoji="1" lang="en-US" altLang="ja-JP" sz="1200" b="1" dirty="0">
                  <a:solidFill>
                    <a:srgbClr val="37638D"/>
                  </a:solidFill>
                  <a:latin typeface="Montserrat SemiBold" pitchFamily="2" charset="0"/>
                  <a:ea typeface="Yu Gothic" panose="020B0400000000000000" pitchFamily="34" charset="-128"/>
                </a:rPr>
                <a:t>P.5</a:t>
              </a:r>
              <a:endParaRPr kumimoji="1" lang="ja-JP" altLang="en-US" sz="1200" b="1">
                <a:solidFill>
                  <a:srgbClr val="37638D"/>
                </a:solidFill>
                <a:latin typeface="Montserrat SemiBold" pitchFamily="2" charset="0"/>
                <a:ea typeface="Yu Gothic" panose="020B0400000000000000" pitchFamily="34" charset="-128"/>
              </a:endParaRPr>
            </a:p>
          </p:txBody>
        </p:sp>
        <p:sp>
          <p:nvSpPr>
            <p:cNvPr id="37" name="角丸四角形 36">
              <a:extLst>
                <a:ext uri="{FF2B5EF4-FFF2-40B4-BE49-F238E27FC236}">
                  <a16:creationId xmlns:a16="http://schemas.microsoft.com/office/drawing/2014/main" id="{B1756BD7-3D3D-A0EB-BBDC-06BCF2E374D8}"/>
                </a:ext>
              </a:extLst>
            </p:cNvPr>
            <p:cNvSpPr/>
            <p:nvPr/>
          </p:nvSpPr>
          <p:spPr>
            <a:xfrm>
              <a:off x="8699483" y="1948043"/>
              <a:ext cx="901277" cy="432000"/>
            </a:xfrm>
            <a:prstGeom prst="roundRect">
              <a:avLst>
                <a:gd name="adj" fmla="val 0"/>
              </a:avLst>
            </a:prstGeom>
            <a:solidFill>
              <a:srgbClr val="37638D">
                <a:alpha val="1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288000" rIns="90000" rtlCol="0" anchor="ctr"/>
            <a:lstStyle/>
            <a:p>
              <a:r>
                <a:rPr kumimoji="1" lang="en-US" altLang="ja-JP" sz="1200" b="1" dirty="0">
                  <a:solidFill>
                    <a:srgbClr val="37638D"/>
                  </a:solidFill>
                  <a:latin typeface="Montserrat SemiBold" pitchFamily="2" charset="0"/>
                  <a:ea typeface="Yu Gothic" panose="020B0400000000000000" pitchFamily="34" charset="-128"/>
                </a:rPr>
                <a:t>P.4</a:t>
              </a:r>
              <a:endParaRPr kumimoji="1" lang="ja-JP" altLang="en-US" sz="1200" b="1">
                <a:solidFill>
                  <a:srgbClr val="37638D"/>
                </a:solidFill>
                <a:latin typeface="Montserrat SemiBold" pitchFamily="2" charset="0"/>
                <a:ea typeface="Yu Gothic" panose="020B0400000000000000" pitchFamily="34" charset="-128"/>
              </a:endParaRPr>
            </a:p>
          </p:txBody>
        </p:sp>
        <p:sp>
          <p:nvSpPr>
            <p:cNvPr id="38" name="角丸四角形 37">
              <a:extLst>
                <a:ext uri="{FF2B5EF4-FFF2-40B4-BE49-F238E27FC236}">
                  <a16:creationId xmlns:a16="http://schemas.microsoft.com/office/drawing/2014/main" id="{5EBBF548-A874-2AAE-9998-0CBBD072C61B}"/>
                </a:ext>
              </a:extLst>
            </p:cNvPr>
            <p:cNvSpPr/>
            <p:nvPr/>
          </p:nvSpPr>
          <p:spPr>
            <a:xfrm>
              <a:off x="1982709" y="1954197"/>
              <a:ext cx="2072714" cy="3428834"/>
            </a:xfrm>
            <a:prstGeom prst="roundRect">
              <a:avLst>
                <a:gd name="adj" fmla="val 0"/>
              </a:avLst>
            </a:prstGeom>
            <a:solidFill>
              <a:srgbClr val="37638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kumimoji="1" lang="ja-JP" altLang="en-US" sz="1400" b="1">
                  <a:solidFill>
                    <a:schemeClr val="bg1"/>
                  </a:solidFill>
                  <a:latin typeface="Yu Gothic" panose="020B0400000000000000" pitchFamily="34" charset="-128"/>
                  <a:ea typeface="Yu Gothic" panose="020B0400000000000000" pitchFamily="34" charset="-128"/>
                </a:rPr>
                <a:t>防災対策</a:t>
              </a:r>
              <a:br>
                <a:rPr kumimoji="1" lang="en-US" altLang="ja-JP" sz="1400" b="1" dirty="0">
                  <a:solidFill>
                    <a:schemeClr val="bg1"/>
                  </a:solidFill>
                  <a:latin typeface="Yu Gothic" panose="020B0400000000000000" pitchFamily="34" charset="-128"/>
                  <a:ea typeface="Yu Gothic" panose="020B0400000000000000" pitchFamily="34" charset="-128"/>
                </a:rPr>
              </a:br>
              <a:r>
                <a:rPr kumimoji="1" lang="ja-JP" altLang="en-US" sz="1400" b="1">
                  <a:solidFill>
                    <a:schemeClr val="bg1"/>
                  </a:solidFill>
                  <a:latin typeface="Yu Gothic" panose="020B0400000000000000" pitchFamily="34" charset="-128"/>
                  <a:ea typeface="Yu Gothic" panose="020B0400000000000000" pitchFamily="34" charset="-128"/>
                </a:rPr>
                <a:t>チェックリスト</a:t>
              </a:r>
            </a:p>
          </p:txBody>
        </p:sp>
        <p:sp>
          <p:nvSpPr>
            <p:cNvPr id="39" name="角丸四角形 38">
              <a:extLst>
                <a:ext uri="{FF2B5EF4-FFF2-40B4-BE49-F238E27FC236}">
                  <a16:creationId xmlns:a16="http://schemas.microsoft.com/office/drawing/2014/main" id="{8D1A90CB-1DFF-3B80-EE65-9E72AF15E340}"/>
                </a:ext>
              </a:extLst>
            </p:cNvPr>
            <p:cNvSpPr/>
            <p:nvPr/>
          </p:nvSpPr>
          <p:spPr>
            <a:xfrm>
              <a:off x="1982709" y="5451530"/>
              <a:ext cx="2072714" cy="930220"/>
            </a:xfrm>
            <a:prstGeom prst="roundRect">
              <a:avLst>
                <a:gd name="adj" fmla="val 0"/>
              </a:avLst>
            </a:prstGeom>
            <a:solidFill>
              <a:srgbClr val="37638D"/>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rtlCol="0" anchor="ctr"/>
            <a:lstStyle/>
            <a:p>
              <a:pPr algn="ctr"/>
              <a:r>
                <a:rPr lang="ja-JP" altLang="en-US" sz="1400" b="1">
                  <a:solidFill>
                    <a:schemeClr val="bg1"/>
                  </a:solidFill>
                  <a:latin typeface="Yu Gothic" panose="020B0400000000000000" pitchFamily="34" charset="-128"/>
                  <a:ea typeface="Yu Gothic" panose="020B0400000000000000" pitchFamily="34" charset="-128"/>
                </a:rPr>
                <a:t>防災対策推進・</a:t>
              </a:r>
              <a:endParaRPr lang="en-US" altLang="ja-JP" sz="1400" b="1" dirty="0">
                <a:solidFill>
                  <a:schemeClr val="bg1"/>
                </a:solidFill>
                <a:latin typeface="Yu Gothic" panose="020B0400000000000000" pitchFamily="34" charset="-128"/>
                <a:ea typeface="Yu Gothic" panose="020B0400000000000000" pitchFamily="34" charset="-128"/>
              </a:endParaRPr>
            </a:p>
            <a:p>
              <a:pPr algn="ctr"/>
              <a:r>
                <a:rPr lang="ja-JP" altLang="en-US" sz="1400" b="1">
                  <a:solidFill>
                    <a:schemeClr val="bg1"/>
                  </a:solidFill>
                  <a:latin typeface="Yu Gothic" panose="020B0400000000000000" pitchFamily="34" charset="-128"/>
                  <a:ea typeface="Yu Gothic" panose="020B0400000000000000" pitchFamily="34" charset="-128"/>
                </a:rPr>
                <a:t>改善にむ</a:t>
              </a:r>
              <a:r>
                <a:rPr kumimoji="1" lang="ja-JP" altLang="en-US" sz="1400" b="1">
                  <a:solidFill>
                    <a:schemeClr val="bg1"/>
                  </a:solidFill>
                  <a:latin typeface="Yu Gothic" panose="020B0400000000000000" pitchFamily="34" charset="-128"/>
                  <a:ea typeface="Yu Gothic" panose="020B0400000000000000" pitchFamily="34" charset="-128"/>
                </a:rPr>
                <a:t>けて</a:t>
              </a:r>
            </a:p>
          </p:txBody>
        </p:sp>
      </p:grpSp>
    </p:spTree>
    <p:extLst>
      <p:ext uri="{BB962C8B-B14F-4D97-AF65-F5344CB8AC3E}">
        <p14:creationId xmlns:p14="http://schemas.microsoft.com/office/powerpoint/2010/main" val="2133185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0058E2-FD57-8A59-BC41-75793F1B61E6}"/>
              </a:ext>
            </a:extLst>
          </p:cNvPr>
          <p:cNvSpPr>
            <a:spLocks noGrp="1"/>
          </p:cNvSpPr>
          <p:nvPr>
            <p:ph type="title"/>
          </p:nvPr>
        </p:nvSpPr>
        <p:spPr/>
        <p:txBody>
          <a:bodyPr/>
          <a:lstStyle/>
          <a:p>
            <a:r>
              <a:rPr kumimoji="1" lang="ja-JP" altLang="en-US"/>
              <a:t>緊急時の体制</a:t>
            </a:r>
          </a:p>
        </p:txBody>
      </p:sp>
      <p:sp>
        <p:nvSpPr>
          <p:cNvPr id="4" name="日付プレースホルダー 3">
            <a:extLst>
              <a:ext uri="{FF2B5EF4-FFF2-40B4-BE49-F238E27FC236}">
                <a16:creationId xmlns:a16="http://schemas.microsoft.com/office/drawing/2014/main" id="{2F612E58-901D-58C6-16B8-4DEAA61F1777}"/>
              </a:ext>
            </a:extLst>
          </p:cNvPr>
          <p:cNvSpPr>
            <a:spLocks noGrp="1"/>
          </p:cNvSpPr>
          <p:nvPr>
            <p:ph type="dt" sz="half" idx="10"/>
          </p:nvPr>
        </p:nvSpPr>
        <p:spPr/>
        <p:txBody>
          <a:bodyPr/>
          <a:lstStyle/>
          <a:p>
            <a:r>
              <a:rPr lang="en-US" altLang="ja-JP"/>
              <a:t>© Toyokumo</a:t>
            </a:r>
            <a:r>
              <a:rPr lang="ja-JP" altLang="en-US"/>
              <a:t>，</a:t>
            </a:r>
            <a:r>
              <a:rPr lang="en-US" altLang="ja-JP"/>
              <a:t>Inc.</a:t>
            </a:r>
            <a:endParaRPr lang="en-US" dirty="0"/>
          </a:p>
        </p:txBody>
      </p:sp>
      <p:sp>
        <p:nvSpPr>
          <p:cNvPr id="5" name="スライド番号プレースホルダー 4">
            <a:extLst>
              <a:ext uri="{FF2B5EF4-FFF2-40B4-BE49-F238E27FC236}">
                <a16:creationId xmlns:a16="http://schemas.microsoft.com/office/drawing/2014/main" id="{79E4D7AB-BB0B-66BC-F937-90EBFCDCAAC9}"/>
              </a:ext>
            </a:extLst>
          </p:cNvPr>
          <p:cNvSpPr>
            <a:spLocks noGrp="1"/>
          </p:cNvSpPr>
          <p:nvPr>
            <p:ph type="sldNum" sz="quarter" idx="12"/>
          </p:nvPr>
        </p:nvSpPr>
        <p:spPr/>
        <p:txBody>
          <a:bodyPr/>
          <a:lstStyle/>
          <a:p>
            <a:fld id="{E310EA0D-2252-9045-A82C-BA460C3629D0}" type="slidenum">
              <a:rPr lang="ja-JP" altLang="en-US" smtClean="0"/>
              <a:pPr/>
              <a:t>4</a:t>
            </a:fld>
            <a:endParaRPr lang="ja-JP" altLang="en-US"/>
          </a:p>
        </p:txBody>
      </p:sp>
      <p:sp>
        <p:nvSpPr>
          <p:cNvPr id="6" name="角丸四角形 5">
            <a:extLst>
              <a:ext uri="{FF2B5EF4-FFF2-40B4-BE49-F238E27FC236}">
                <a16:creationId xmlns:a16="http://schemas.microsoft.com/office/drawing/2014/main" id="{436CCEBC-4F24-17D0-F68F-ADAB948BDA40}"/>
              </a:ext>
            </a:extLst>
          </p:cNvPr>
          <p:cNvSpPr/>
          <p:nvPr/>
        </p:nvSpPr>
        <p:spPr>
          <a:xfrm>
            <a:off x="442914" y="1160463"/>
            <a:ext cx="11306174" cy="60516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a:solidFill>
                  <a:schemeClr val="tx1">
                    <a:lumMod val="75000"/>
                    <a:lumOff val="25000"/>
                  </a:schemeClr>
                </a:solidFill>
                <a:latin typeface="Montserrat SemiBold" pitchFamily="2" charset="0"/>
                <a:ea typeface="Yu Gothic" panose="020B0400000000000000" pitchFamily="34" charset="-128"/>
              </a:rPr>
              <a:t>災害対策本部の設置や、危機管理担当者への災害時の連絡等の要件について整備します。</a:t>
            </a:r>
          </a:p>
        </p:txBody>
      </p:sp>
      <p:graphicFrame>
        <p:nvGraphicFramePr>
          <p:cNvPr id="7" name="表 6">
            <a:extLst>
              <a:ext uri="{FF2B5EF4-FFF2-40B4-BE49-F238E27FC236}">
                <a16:creationId xmlns:a16="http://schemas.microsoft.com/office/drawing/2014/main" id="{F3921289-5938-5518-A96A-0120289EFF2B}"/>
              </a:ext>
            </a:extLst>
          </p:cNvPr>
          <p:cNvGraphicFramePr>
            <a:graphicFrameLocks noGrp="1"/>
          </p:cNvGraphicFramePr>
          <p:nvPr>
            <p:extLst>
              <p:ext uri="{D42A27DB-BD31-4B8C-83A1-F6EECF244321}">
                <p14:modId xmlns:p14="http://schemas.microsoft.com/office/powerpoint/2010/main" val="1283249807"/>
              </p:ext>
            </p:extLst>
          </p:nvPr>
        </p:nvGraphicFramePr>
        <p:xfrm>
          <a:off x="442913" y="1765627"/>
          <a:ext cx="11272481" cy="4616123"/>
        </p:xfrm>
        <a:graphic>
          <a:graphicData uri="http://schemas.openxmlformats.org/drawingml/2006/table">
            <a:tbl>
              <a:tblPr firstRow="1" bandRow="1">
                <a:tableStyleId>{5C22544A-7EE6-4342-B048-85BDC9FD1C3A}</a:tableStyleId>
              </a:tblPr>
              <a:tblGrid>
                <a:gridCol w="2132336">
                  <a:extLst>
                    <a:ext uri="{9D8B030D-6E8A-4147-A177-3AD203B41FA5}">
                      <a16:colId xmlns:a16="http://schemas.microsoft.com/office/drawing/2014/main" val="488203913"/>
                    </a:ext>
                  </a:extLst>
                </a:gridCol>
                <a:gridCol w="8322906">
                  <a:extLst>
                    <a:ext uri="{9D8B030D-6E8A-4147-A177-3AD203B41FA5}">
                      <a16:colId xmlns:a16="http://schemas.microsoft.com/office/drawing/2014/main" val="1445380338"/>
                    </a:ext>
                  </a:extLst>
                </a:gridCol>
                <a:gridCol w="817239">
                  <a:extLst>
                    <a:ext uri="{9D8B030D-6E8A-4147-A177-3AD203B41FA5}">
                      <a16:colId xmlns:a16="http://schemas.microsoft.com/office/drawing/2014/main" val="2688807151"/>
                    </a:ext>
                  </a:extLst>
                </a:gridCol>
              </a:tblGrid>
              <a:tr h="303728">
                <a:tc>
                  <a:txBody>
                    <a:bodyPr/>
                    <a:lstStyle/>
                    <a:p>
                      <a:pPr algn="l"/>
                      <a:r>
                        <a:rPr kumimoji="1" lang="ja-JP" altLang="en-US" sz="1200" b="1" i="0">
                          <a:solidFill>
                            <a:schemeClr val="bg1"/>
                          </a:solidFill>
                          <a:latin typeface="Montserrat SemiBold" pitchFamily="2" charset="0"/>
                        </a:rPr>
                        <a:t>分類</a:t>
                      </a:r>
                    </a:p>
                  </a:txBody>
                  <a:tcPr marL="144000" anchor="ctr">
                    <a:lnL w="12700" cap="flat" cmpd="sng" algn="ctr">
                      <a:solidFill>
                        <a:schemeClr val="bg1"/>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pPr algn="l"/>
                      <a:r>
                        <a:rPr kumimoji="1" lang="ja-JP" altLang="en-US" sz="1200" b="1" i="0">
                          <a:solidFill>
                            <a:schemeClr val="bg1"/>
                          </a:solidFill>
                          <a:latin typeface="Montserrat SemiBold" pitchFamily="2" charset="0"/>
                        </a:rPr>
                        <a:t>項目</a:t>
                      </a:r>
                    </a:p>
                  </a:txBody>
                  <a:tcPr marL="144000" anchor="ct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pPr algn="ctr"/>
                      <a:r>
                        <a:rPr kumimoji="1" lang="ja-JP" altLang="en-US" sz="1200" b="1" i="0">
                          <a:solidFill>
                            <a:schemeClr val="bg1"/>
                          </a:solidFill>
                          <a:latin typeface="Montserrat SemiBold" pitchFamily="2" charset="0"/>
                        </a:rPr>
                        <a:t>チェック</a:t>
                      </a: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161196504"/>
                  </a:ext>
                </a:extLst>
              </a:tr>
              <a:tr h="479155">
                <a:tc rowSpan="2">
                  <a:txBody>
                    <a:bodyPr/>
                    <a:lstStyle/>
                    <a:p>
                      <a:pPr algn="l" fontAlgn="ctr"/>
                      <a:r>
                        <a:rPr lang="ja-JP" altLang="en-US" sz="1200" b="1" i="0" u="none" strike="noStrike">
                          <a:solidFill>
                            <a:srgbClr val="37638D"/>
                          </a:solidFill>
                          <a:effectLst/>
                          <a:latin typeface="Montserrat SemiBold" pitchFamily="2" charset="0"/>
                          <a:ea typeface="Yu Gothic" panose="020B0400000000000000" pitchFamily="34" charset="-128"/>
                        </a:rPr>
                        <a:t>体制整備</a:t>
                      </a:r>
                    </a:p>
                  </a:txBody>
                  <a:tcPr marL="144000" marR="9525" marT="144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algn="l" fontAlgn="ctr"/>
                      <a:r>
                        <a:rPr lang="ja-JP" altLang="en-US" sz="1200" b="1" i="0" u="none" strike="noStrike">
                          <a:solidFill>
                            <a:schemeClr val="tx1">
                              <a:lumMod val="75000"/>
                              <a:lumOff val="25000"/>
                            </a:schemeClr>
                          </a:solidFill>
                          <a:effectLst/>
                          <a:latin typeface="Montserrat SemiBold" pitchFamily="2" charset="0"/>
                          <a:ea typeface="Yu Gothic" panose="020B0400000000000000" pitchFamily="34" charset="-128"/>
                        </a:rPr>
                        <a:t>災害発生時における災害対策本部の設置基準を設定している</a:t>
                      </a:r>
                    </a:p>
                  </a:txBody>
                  <a:tcPr marL="144000" marR="9525" marT="9525" marB="0" anchor="ct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100" b="1" i="0">
                        <a:solidFill>
                          <a:schemeClr val="bg1"/>
                        </a:solidFill>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882301555"/>
                  </a:ext>
                </a:extLst>
              </a:tr>
              <a:tr h="479155">
                <a:tc vMerge="1">
                  <a:txBody>
                    <a:bodyPr/>
                    <a:lstStyle/>
                    <a:p>
                      <a:pPr marL="0" algn="l" defTabSz="914400" rtl="0" eaLnBrk="1" fontAlgn="ctr" latinLnBrk="0" hangingPunct="1"/>
                      <a:endParaRPr kumimoji="1" lang="ja-JP" altLang="en-US" sz="1200" b="1" i="0" u="none" strike="noStrike" kern="1200">
                        <a:solidFill>
                          <a:schemeClr val="tx1">
                            <a:lumMod val="75000"/>
                            <a:lumOff val="25000"/>
                          </a:schemeClr>
                        </a:solidFill>
                        <a:effectLst/>
                        <a:latin typeface="Yu Gothic" panose="020B0400000000000000" pitchFamily="34" charset="-128"/>
                        <a:ea typeface="Yu Gothic" panose="020B0400000000000000" pitchFamily="34" charset="-128"/>
                        <a:cs typeface="+mn-cs"/>
                      </a:endParaRPr>
                    </a:p>
                  </a:txBody>
                  <a:tcPr marL="144000"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fontAlgn="ctr" latinLnBrk="0" hangingPunct="1"/>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災害発生時、設置された災害対策本部に速やかに集合できる体制が整備されている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2744802756"/>
                  </a:ext>
                </a:extLst>
              </a:tr>
              <a:tr h="479155">
                <a:tc rowSpan="5">
                  <a:txBody>
                    <a:bodyPr/>
                    <a:lstStyle/>
                    <a:p>
                      <a:pPr marL="0" algn="l" defTabSz="914400" rtl="0" eaLnBrk="1" fontAlgn="ctr" latinLnBrk="0" hangingPunct="1"/>
                      <a:r>
                        <a:rPr kumimoji="1" lang="ja-JP" altLang="en-US" sz="1200" b="1" i="0" u="none" strike="noStrike" kern="1200">
                          <a:solidFill>
                            <a:srgbClr val="37638D"/>
                          </a:solidFill>
                          <a:effectLst/>
                          <a:latin typeface="Montserrat SemiBold" pitchFamily="2" charset="0"/>
                          <a:ea typeface="Yu Gothic" panose="020B0400000000000000" pitchFamily="34" charset="-128"/>
                          <a:cs typeface="+mn-cs"/>
                        </a:rPr>
                        <a:t>災害時の業務遂行</a:t>
                      </a:r>
                    </a:p>
                  </a:txBody>
                  <a:tcPr marL="144000" marR="9525" marT="144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algn="l" defTabSz="914400" rtl="0" eaLnBrk="1" fontAlgn="ctr" latinLnBrk="0" hangingPunct="1"/>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災害発生時の危機管理担当者らの出社基準を設定している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540056408"/>
                  </a:ext>
                </a:extLst>
              </a:tr>
              <a:tr h="479155">
                <a:tc vMerge="1">
                  <a:txBody>
                    <a:bodyPr/>
                    <a:lstStyle/>
                    <a:p>
                      <a:pPr marL="0" algn="l" defTabSz="914400" rtl="0" eaLnBrk="1" fontAlgn="ctr" latinLnBrk="0" hangingPunct="1"/>
                      <a:endParaRPr kumimoji="1" lang="ja-JP" altLang="en-US" sz="1200" b="1" i="0" u="none" strike="noStrike" kern="1200">
                        <a:solidFill>
                          <a:schemeClr val="tx1">
                            <a:lumMod val="75000"/>
                            <a:lumOff val="25000"/>
                          </a:schemeClr>
                        </a:solidFill>
                        <a:effectLst/>
                        <a:latin typeface="Yu Gothic" panose="020B0400000000000000" pitchFamily="34" charset="-128"/>
                        <a:ea typeface="Yu Gothic" panose="020B0400000000000000" pitchFamily="34" charset="-128"/>
                        <a:cs typeface="+mn-cs"/>
                      </a:endParaRPr>
                    </a:p>
                  </a:txBody>
                  <a:tcPr marL="144000"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fontAlgn="ctr" latinLnBrk="0" hangingPunct="1"/>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災害発生時の危機管理担当者らの呼び出し方法を設定している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07833905"/>
                  </a:ext>
                </a:extLst>
              </a:tr>
              <a:tr h="479155">
                <a:tc vMerge="1">
                  <a:txBody>
                    <a:bodyPr/>
                    <a:lstStyle/>
                    <a:p>
                      <a:pPr marL="0" algn="l" defTabSz="914400" rtl="0" eaLnBrk="1" fontAlgn="ctr" latinLnBrk="0" hangingPunct="1"/>
                      <a:endParaRPr kumimoji="1" lang="ja-JP" altLang="en-US" sz="1200" b="1" i="0" u="none" strike="noStrike" kern="1200">
                        <a:solidFill>
                          <a:schemeClr val="tx1">
                            <a:lumMod val="75000"/>
                            <a:lumOff val="25000"/>
                          </a:schemeClr>
                        </a:solidFill>
                        <a:effectLst/>
                        <a:latin typeface="Yu Gothic" panose="020B0400000000000000" pitchFamily="34" charset="-128"/>
                        <a:ea typeface="Yu Gothic" panose="020B0400000000000000" pitchFamily="34" charset="-128"/>
                        <a:cs typeface="+mn-cs"/>
                      </a:endParaRPr>
                    </a:p>
                  </a:txBody>
                  <a:tcPr marL="144000"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fontAlgn="ctr" latinLnBrk="0" hangingPunct="1"/>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企業の代表社員や危機管理担当者らの不在時の代行者をあらかじめ定めている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458960321"/>
                  </a:ext>
                </a:extLst>
              </a:tr>
              <a:tr h="479155">
                <a:tc vMerge="1">
                  <a:txBody>
                    <a:bodyPr/>
                    <a:lstStyle/>
                    <a:p>
                      <a:pPr marL="0" algn="l" defTabSz="914400" rtl="0" eaLnBrk="1" fontAlgn="ctr" latinLnBrk="0" hangingPunct="1"/>
                      <a:endParaRPr kumimoji="1" lang="ja-JP" altLang="en-US" sz="1200" b="1" i="0" u="none" strike="noStrike" kern="1200">
                        <a:solidFill>
                          <a:schemeClr val="tx1">
                            <a:lumMod val="75000"/>
                            <a:lumOff val="25000"/>
                          </a:schemeClr>
                        </a:solidFill>
                        <a:effectLst/>
                        <a:latin typeface="Yu Gothic" panose="020B0400000000000000" pitchFamily="34" charset="-128"/>
                        <a:ea typeface="Yu Gothic" panose="020B0400000000000000" pitchFamily="34" charset="-128"/>
                        <a:cs typeface="+mn-cs"/>
                      </a:endParaRPr>
                    </a:p>
                  </a:txBody>
                  <a:tcPr marL="144000"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fontAlgn="ctr" latinLnBrk="0" hangingPunct="1"/>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災害に備え、企業の代表社員や危機管理担当者らの外出先・スケジュールを確認できる状態である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593403820"/>
                  </a:ext>
                </a:extLst>
              </a:tr>
              <a:tr h="479155">
                <a:tc vMerge="1">
                  <a:txBody>
                    <a:bodyPr/>
                    <a:lstStyle/>
                    <a:p>
                      <a:pPr marL="0" algn="l" defTabSz="914400" rtl="0" eaLnBrk="1" fontAlgn="ctr" latinLnBrk="0" hangingPunct="1"/>
                      <a:endParaRPr kumimoji="1" lang="ja-JP" altLang="en-US" sz="1200" b="1" i="0" u="none" strike="noStrike" kern="1200">
                        <a:solidFill>
                          <a:schemeClr val="tx1">
                            <a:lumMod val="75000"/>
                            <a:lumOff val="25000"/>
                          </a:schemeClr>
                        </a:solidFill>
                        <a:effectLst/>
                        <a:latin typeface="Yu Gothic" panose="020B0400000000000000" pitchFamily="34" charset="-128"/>
                        <a:ea typeface="Yu Gothic" panose="020B0400000000000000" pitchFamily="34" charset="-128"/>
                        <a:cs typeface="+mn-cs"/>
                      </a:endParaRPr>
                    </a:p>
                  </a:txBody>
                  <a:tcPr marL="144000"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algn="l" defTabSz="914400" rtl="0" eaLnBrk="1" fontAlgn="ctr" latinLnBrk="0" hangingPunct="1"/>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災害発生時、危機管理担当者らから各従業員へ直接連絡する体制（緊急連絡網等）が整備されている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2454206166"/>
                  </a:ext>
                </a:extLst>
              </a:tr>
              <a:tr h="479155">
                <a:tc rowSpan="2">
                  <a:txBody>
                    <a:bodyPr/>
                    <a:lstStyle/>
                    <a:p>
                      <a:pPr marL="0" algn="l" defTabSz="914400" rtl="0" eaLnBrk="1" fontAlgn="ctr" latinLnBrk="0" hangingPunct="1"/>
                      <a:r>
                        <a:rPr kumimoji="1" lang="ja-JP" altLang="en-US" sz="1200" b="1" i="0" u="none" strike="noStrike" kern="1200">
                          <a:solidFill>
                            <a:srgbClr val="37638D"/>
                          </a:solidFill>
                          <a:effectLst/>
                          <a:latin typeface="Montserrat SemiBold" pitchFamily="2" charset="0"/>
                          <a:ea typeface="Yu Gothic" panose="020B0400000000000000" pitchFamily="34" charset="-128"/>
                          <a:cs typeface="+mn-cs"/>
                        </a:rPr>
                        <a:t>被害の報告・対応</a:t>
                      </a:r>
                    </a:p>
                  </a:txBody>
                  <a:tcPr marL="144000" marR="9525" marT="144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rgbClr val="37638D">
                        <a:alpha val="10000"/>
                      </a:srgbClr>
                    </a:solidFill>
                  </a:tcPr>
                </a:tc>
                <a:tc>
                  <a:txBody>
                    <a:bodyPr/>
                    <a:lstStyle/>
                    <a:p>
                      <a:pPr marL="0" algn="l" defTabSz="914400" rtl="0" eaLnBrk="1" fontAlgn="ctr" latinLnBrk="0" hangingPunct="1"/>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災害発生時、従業員やその家族の安否や被害について報告を受ける体制が整備されている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231744708"/>
                  </a:ext>
                </a:extLst>
              </a:tr>
              <a:tr h="479155">
                <a:tc vMerge="1">
                  <a:txBody>
                    <a:bodyPr/>
                    <a:lstStyle/>
                    <a:p>
                      <a:pPr marL="0" algn="l" defTabSz="914400" rtl="0" eaLnBrk="1" fontAlgn="ctr" latinLnBrk="0" hangingPunct="1"/>
                      <a:endParaRPr kumimoji="1" lang="ja-JP" altLang="en-US" sz="1200" b="1" i="0" u="none" strike="noStrike" kern="1200">
                        <a:solidFill>
                          <a:schemeClr val="tx1">
                            <a:lumMod val="75000"/>
                            <a:lumOff val="25000"/>
                          </a:schemeClr>
                        </a:solidFill>
                        <a:effectLst/>
                        <a:latin typeface="Yu Gothic" panose="020B0400000000000000" pitchFamily="34" charset="-128"/>
                        <a:ea typeface="Yu Gothic" panose="020B0400000000000000" pitchFamily="34" charset="-128"/>
                        <a:cs typeface="+mn-cs"/>
                      </a:endParaRPr>
                    </a:p>
                  </a:txBody>
                  <a:tcPr marL="144000" marR="9525" marT="9525"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lumMod val="95000"/>
                      </a:schemeClr>
                    </a:solidFill>
                  </a:tcPr>
                </a:tc>
                <a:tc>
                  <a:txBody>
                    <a:bodyPr/>
                    <a:lstStyle/>
                    <a:p>
                      <a:pPr marL="0" algn="l" defTabSz="914400" rtl="0" eaLnBrk="1" fontAlgn="ctr" latinLnBrk="0" hangingPunct="1"/>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社内で罹災した場合、消防や救急への通報等の対応をスムーズに行える体制が整備されている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248412060"/>
                  </a:ext>
                </a:extLst>
              </a:tr>
            </a:tbl>
          </a:graphicData>
        </a:graphic>
      </p:graphicFrame>
      <p:sp>
        <p:nvSpPr>
          <p:cNvPr id="3" name="角丸四角形 2">
            <a:extLst>
              <a:ext uri="{FF2B5EF4-FFF2-40B4-BE49-F238E27FC236}">
                <a16:creationId xmlns:a16="http://schemas.microsoft.com/office/drawing/2014/main" id="{939092EA-4BDB-11C4-3AD1-2606485F7DFF}"/>
              </a:ext>
            </a:extLst>
          </p:cNvPr>
          <p:cNvSpPr/>
          <p:nvPr/>
        </p:nvSpPr>
        <p:spPr>
          <a:xfrm>
            <a:off x="11181372" y="2174530"/>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8" name="角丸四角形 7">
            <a:extLst>
              <a:ext uri="{FF2B5EF4-FFF2-40B4-BE49-F238E27FC236}">
                <a16:creationId xmlns:a16="http://schemas.microsoft.com/office/drawing/2014/main" id="{C71B9638-F666-1667-29FA-D0489EB07A74}"/>
              </a:ext>
            </a:extLst>
          </p:cNvPr>
          <p:cNvSpPr/>
          <p:nvPr/>
        </p:nvSpPr>
        <p:spPr>
          <a:xfrm>
            <a:off x="11181372" y="2655291"/>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9" name="角丸四角形 8">
            <a:extLst>
              <a:ext uri="{FF2B5EF4-FFF2-40B4-BE49-F238E27FC236}">
                <a16:creationId xmlns:a16="http://schemas.microsoft.com/office/drawing/2014/main" id="{75D9BF6E-B1E1-852D-DC67-3B4F4CCE8DF3}"/>
              </a:ext>
            </a:extLst>
          </p:cNvPr>
          <p:cNvSpPr/>
          <p:nvPr/>
        </p:nvSpPr>
        <p:spPr>
          <a:xfrm>
            <a:off x="11181372" y="3136052"/>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0" name="角丸四角形 9">
            <a:extLst>
              <a:ext uri="{FF2B5EF4-FFF2-40B4-BE49-F238E27FC236}">
                <a16:creationId xmlns:a16="http://schemas.microsoft.com/office/drawing/2014/main" id="{26FEFEFC-A238-1E4B-93F7-91811A9E0036}"/>
              </a:ext>
            </a:extLst>
          </p:cNvPr>
          <p:cNvSpPr/>
          <p:nvPr/>
        </p:nvSpPr>
        <p:spPr>
          <a:xfrm>
            <a:off x="11181372" y="3616813"/>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1" name="角丸四角形 10">
            <a:extLst>
              <a:ext uri="{FF2B5EF4-FFF2-40B4-BE49-F238E27FC236}">
                <a16:creationId xmlns:a16="http://schemas.microsoft.com/office/drawing/2014/main" id="{CD15B308-613C-CB84-A1F7-6518BC3EA4C9}"/>
              </a:ext>
            </a:extLst>
          </p:cNvPr>
          <p:cNvSpPr/>
          <p:nvPr/>
        </p:nvSpPr>
        <p:spPr>
          <a:xfrm>
            <a:off x="11181372" y="4097574"/>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2" name="角丸四角形 11">
            <a:extLst>
              <a:ext uri="{FF2B5EF4-FFF2-40B4-BE49-F238E27FC236}">
                <a16:creationId xmlns:a16="http://schemas.microsoft.com/office/drawing/2014/main" id="{28885748-E176-1AC2-7093-C84FE0EB8A8D}"/>
              </a:ext>
            </a:extLst>
          </p:cNvPr>
          <p:cNvSpPr/>
          <p:nvPr/>
        </p:nvSpPr>
        <p:spPr>
          <a:xfrm>
            <a:off x="11181372" y="4578335"/>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3" name="角丸四角形 12">
            <a:extLst>
              <a:ext uri="{FF2B5EF4-FFF2-40B4-BE49-F238E27FC236}">
                <a16:creationId xmlns:a16="http://schemas.microsoft.com/office/drawing/2014/main" id="{7E07E789-DD44-7942-1046-FD96923B9629}"/>
              </a:ext>
            </a:extLst>
          </p:cNvPr>
          <p:cNvSpPr/>
          <p:nvPr/>
        </p:nvSpPr>
        <p:spPr>
          <a:xfrm>
            <a:off x="11181372" y="5059096"/>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4" name="角丸四角形 13">
            <a:extLst>
              <a:ext uri="{FF2B5EF4-FFF2-40B4-BE49-F238E27FC236}">
                <a16:creationId xmlns:a16="http://schemas.microsoft.com/office/drawing/2014/main" id="{5A88E62F-73CB-B409-0597-A7478E4DFA33}"/>
              </a:ext>
            </a:extLst>
          </p:cNvPr>
          <p:cNvSpPr/>
          <p:nvPr/>
        </p:nvSpPr>
        <p:spPr>
          <a:xfrm>
            <a:off x="11181372" y="5539857"/>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5" name="角丸四角形 14">
            <a:extLst>
              <a:ext uri="{FF2B5EF4-FFF2-40B4-BE49-F238E27FC236}">
                <a16:creationId xmlns:a16="http://schemas.microsoft.com/office/drawing/2014/main" id="{E5DD7BD7-4337-14EA-9F0E-1F7DE32F14AF}"/>
              </a:ext>
            </a:extLst>
          </p:cNvPr>
          <p:cNvSpPr/>
          <p:nvPr/>
        </p:nvSpPr>
        <p:spPr>
          <a:xfrm>
            <a:off x="11181372" y="6020615"/>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561884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31F815-0E70-B739-8B3C-EAE01DCF1915}"/>
              </a:ext>
            </a:extLst>
          </p:cNvPr>
          <p:cNvSpPr>
            <a:spLocks noGrp="1"/>
          </p:cNvSpPr>
          <p:nvPr>
            <p:ph type="title"/>
          </p:nvPr>
        </p:nvSpPr>
        <p:spPr/>
        <p:txBody>
          <a:bodyPr>
            <a:normAutofit/>
          </a:bodyPr>
          <a:lstStyle/>
          <a:p>
            <a:r>
              <a:rPr kumimoji="1" lang="ja-JP" altLang="en-US"/>
              <a:t>物理的要件</a:t>
            </a:r>
          </a:p>
        </p:txBody>
      </p:sp>
      <p:sp>
        <p:nvSpPr>
          <p:cNvPr id="4" name="日付プレースホルダー 3">
            <a:extLst>
              <a:ext uri="{FF2B5EF4-FFF2-40B4-BE49-F238E27FC236}">
                <a16:creationId xmlns:a16="http://schemas.microsoft.com/office/drawing/2014/main" id="{F5F749C4-A164-5262-8217-4BF5010ECD3E}"/>
              </a:ext>
            </a:extLst>
          </p:cNvPr>
          <p:cNvSpPr>
            <a:spLocks noGrp="1"/>
          </p:cNvSpPr>
          <p:nvPr>
            <p:ph type="dt" sz="half" idx="10"/>
          </p:nvPr>
        </p:nvSpPr>
        <p:spPr/>
        <p:txBody>
          <a:bodyPr/>
          <a:lstStyle/>
          <a:p>
            <a:r>
              <a:rPr lang="en-US" altLang="ja-JP"/>
              <a:t>© Toyokumo</a:t>
            </a:r>
            <a:r>
              <a:rPr lang="ja-JP" altLang="en-US"/>
              <a:t>，</a:t>
            </a:r>
            <a:r>
              <a:rPr lang="en-US" altLang="ja-JP"/>
              <a:t>Inc.</a:t>
            </a:r>
            <a:endParaRPr lang="en-US" dirty="0"/>
          </a:p>
        </p:txBody>
      </p:sp>
      <p:sp>
        <p:nvSpPr>
          <p:cNvPr id="5" name="スライド番号プレースホルダー 4">
            <a:extLst>
              <a:ext uri="{FF2B5EF4-FFF2-40B4-BE49-F238E27FC236}">
                <a16:creationId xmlns:a16="http://schemas.microsoft.com/office/drawing/2014/main" id="{7E5290D0-059B-B158-8DAB-324A725375E3}"/>
              </a:ext>
            </a:extLst>
          </p:cNvPr>
          <p:cNvSpPr>
            <a:spLocks noGrp="1"/>
          </p:cNvSpPr>
          <p:nvPr>
            <p:ph type="sldNum" sz="quarter" idx="12"/>
          </p:nvPr>
        </p:nvSpPr>
        <p:spPr/>
        <p:txBody>
          <a:bodyPr/>
          <a:lstStyle/>
          <a:p>
            <a:fld id="{E310EA0D-2252-9045-A82C-BA460C3629D0}" type="slidenum">
              <a:rPr lang="ja-JP" altLang="en-US" smtClean="0"/>
              <a:pPr/>
              <a:t>5</a:t>
            </a:fld>
            <a:endParaRPr lang="ja-JP" altLang="en-US"/>
          </a:p>
        </p:txBody>
      </p:sp>
      <p:sp>
        <p:nvSpPr>
          <p:cNvPr id="6" name="角丸四角形 5">
            <a:extLst>
              <a:ext uri="{FF2B5EF4-FFF2-40B4-BE49-F238E27FC236}">
                <a16:creationId xmlns:a16="http://schemas.microsoft.com/office/drawing/2014/main" id="{73E12A08-4672-BA98-A628-238674905040}"/>
              </a:ext>
            </a:extLst>
          </p:cNvPr>
          <p:cNvSpPr/>
          <p:nvPr/>
        </p:nvSpPr>
        <p:spPr>
          <a:xfrm>
            <a:off x="442914" y="1160463"/>
            <a:ext cx="11306174" cy="60516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a:solidFill>
                  <a:schemeClr val="tx1">
                    <a:lumMod val="75000"/>
                    <a:lumOff val="25000"/>
                  </a:schemeClr>
                </a:solidFill>
                <a:latin typeface="Montserrat SemiBold" pitchFamily="2" charset="0"/>
                <a:ea typeface="Yu Gothic" panose="020B0400000000000000" pitchFamily="34" charset="-128"/>
              </a:rPr>
              <a:t>従業員用の生活物資や、外部との連絡方法を確保します。</a:t>
            </a:r>
            <a:endParaRPr kumimoji="1" lang="ja-JP" altLang="en-US" b="1">
              <a:solidFill>
                <a:schemeClr val="tx1">
                  <a:lumMod val="75000"/>
                  <a:lumOff val="25000"/>
                </a:schemeClr>
              </a:solidFill>
              <a:latin typeface="Montserrat SemiBold" pitchFamily="2" charset="0"/>
              <a:ea typeface="Yu Gothic" panose="020B0400000000000000" pitchFamily="34" charset="-128"/>
            </a:endParaRPr>
          </a:p>
        </p:txBody>
      </p:sp>
      <p:graphicFrame>
        <p:nvGraphicFramePr>
          <p:cNvPr id="8" name="表 7">
            <a:extLst>
              <a:ext uri="{FF2B5EF4-FFF2-40B4-BE49-F238E27FC236}">
                <a16:creationId xmlns:a16="http://schemas.microsoft.com/office/drawing/2014/main" id="{C6229122-7066-9E38-C74F-39AA3B44772D}"/>
              </a:ext>
            </a:extLst>
          </p:cNvPr>
          <p:cNvGraphicFramePr>
            <a:graphicFrameLocks noGrp="1"/>
          </p:cNvGraphicFramePr>
          <p:nvPr>
            <p:extLst>
              <p:ext uri="{D42A27DB-BD31-4B8C-83A1-F6EECF244321}">
                <p14:modId xmlns:p14="http://schemas.microsoft.com/office/powerpoint/2010/main" val="623137321"/>
              </p:ext>
            </p:extLst>
          </p:nvPr>
        </p:nvGraphicFramePr>
        <p:xfrm>
          <a:off x="442913" y="1765627"/>
          <a:ext cx="11272481" cy="4616126"/>
        </p:xfrm>
        <a:graphic>
          <a:graphicData uri="http://schemas.openxmlformats.org/drawingml/2006/table">
            <a:tbl>
              <a:tblPr firstRow="1" bandRow="1">
                <a:tableStyleId>{5C22544A-7EE6-4342-B048-85BDC9FD1C3A}</a:tableStyleId>
              </a:tblPr>
              <a:tblGrid>
                <a:gridCol w="2132336">
                  <a:extLst>
                    <a:ext uri="{9D8B030D-6E8A-4147-A177-3AD203B41FA5}">
                      <a16:colId xmlns:a16="http://schemas.microsoft.com/office/drawing/2014/main" val="488203913"/>
                    </a:ext>
                  </a:extLst>
                </a:gridCol>
                <a:gridCol w="8322906">
                  <a:extLst>
                    <a:ext uri="{9D8B030D-6E8A-4147-A177-3AD203B41FA5}">
                      <a16:colId xmlns:a16="http://schemas.microsoft.com/office/drawing/2014/main" val="1445380338"/>
                    </a:ext>
                  </a:extLst>
                </a:gridCol>
                <a:gridCol w="817239">
                  <a:extLst>
                    <a:ext uri="{9D8B030D-6E8A-4147-A177-3AD203B41FA5}">
                      <a16:colId xmlns:a16="http://schemas.microsoft.com/office/drawing/2014/main" val="2688807151"/>
                    </a:ext>
                  </a:extLst>
                </a:gridCol>
              </a:tblGrid>
              <a:tr h="307794">
                <a:tc>
                  <a:txBody>
                    <a:bodyPr/>
                    <a:lstStyle/>
                    <a:p>
                      <a:pPr algn="l"/>
                      <a:r>
                        <a:rPr kumimoji="1" lang="ja-JP" altLang="en-US" sz="1200" b="1" i="0">
                          <a:solidFill>
                            <a:schemeClr val="bg1"/>
                          </a:solidFill>
                          <a:latin typeface="Montserrat SemiBold" pitchFamily="2" charset="0"/>
                        </a:rPr>
                        <a:t>分類</a:t>
                      </a:r>
                    </a:p>
                  </a:txBody>
                  <a:tcPr marL="144000" anchor="ctr">
                    <a:lnL w="12700" cap="flat" cmpd="sng" algn="ctr">
                      <a:solidFill>
                        <a:schemeClr val="bg1"/>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pPr algn="l"/>
                      <a:r>
                        <a:rPr kumimoji="1" lang="ja-JP" altLang="en-US" sz="1200" b="1" i="0">
                          <a:solidFill>
                            <a:schemeClr val="bg1"/>
                          </a:solidFill>
                          <a:latin typeface="Montserrat SemiBold" pitchFamily="2" charset="0"/>
                        </a:rPr>
                        <a:t>項目</a:t>
                      </a:r>
                    </a:p>
                  </a:txBody>
                  <a:tcPr marL="144000" anchor="ct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pPr algn="ctr"/>
                      <a:r>
                        <a:rPr kumimoji="1" lang="ja-JP" altLang="en-US" sz="1200" b="1" i="0">
                          <a:solidFill>
                            <a:schemeClr val="bg1"/>
                          </a:solidFill>
                          <a:latin typeface="Montserrat SemiBold" pitchFamily="2" charset="0"/>
                        </a:rPr>
                        <a:t>チェック</a:t>
                      </a: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161196504"/>
                  </a:ext>
                </a:extLst>
              </a:tr>
              <a:tr h="615476">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a:solidFill>
                            <a:srgbClr val="37638D"/>
                          </a:solidFill>
                          <a:effectLst/>
                          <a:latin typeface="Montserrat SemiBold" pitchFamily="2" charset="0"/>
                          <a:ea typeface="Yu Gothic" panose="020B0400000000000000" pitchFamily="34" charset="-128"/>
                        </a:rPr>
                        <a:t>災害対策本部の設置</a:t>
                      </a:r>
                    </a:p>
                  </a:txBody>
                  <a:tcPr marL="144000" marR="9525" marT="216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algn="l" fontAlgn="ctr"/>
                      <a:r>
                        <a:rPr lang="ja-JP" altLang="en-US" sz="1200" b="1" i="0" u="none" strike="noStrike">
                          <a:solidFill>
                            <a:schemeClr val="tx1">
                              <a:lumMod val="75000"/>
                              <a:lumOff val="25000"/>
                            </a:schemeClr>
                          </a:solidFill>
                          <a:effectLst/>
                          <a:latin typeface="Montserrat SemiBold" pitchFamily="2" charset="0"/>
                          <a:ea typeface="Yu Gothic" panose="020B0400000000000000" pitchFamily="34" charset="-128"/>
                        </a:rPr>
                        <a:t>災害対策本部の設置予定場所が定められている</a:t>
                      </a:r>
                    </a:p>
                  </a:txBody>
                  <a:tcPr marL="144000" marR="9525" marT="9525" marB="0" anchor="ct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100" b="1" i="0">
                        <a:solidFill>
                          <a:schemeClr val="bg1"/>
                        </a:solidFill>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882301555"/>
                  </a:ext>
                </a:extLst>
              </a:tr>
              <a:tr h="615476">
                <a:tc vMerge="1">
                  <a:txBody>
                    <a:bodyPr/>
                    <a:lstStyle/>
                    <a:p>
                      <a:pPr algn="l" fontAlgn="ctr"/>
                      <a:endParaRPr lang="ja-JP" altLang="en-US" sz="1200" b="1" i="0" u="none" strike="noStrike">
                        <a:solidFill>
                          <a:srgbClr val="37638D"/>
                        </a:solidFill>
                        <a:effectLst/>
                        <a:latin typeface="Yu Gothic" panose="020B0400000000000000" pitchFamily="34" charset="-128"/>
                        <a:ea typeface="Yu Gothic" panose="020B0400000000000000" pitchFamily="34" charset="-128"/>
                      </a:endParaRPr>
                    </a:p>
                  </a:txBody>
                  <a:tcPr marL="144000" marR="9525" marT="144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algn="l" defTabSz="914400" rtl="0" eaLnBrk="1" fontAlgn="ctr" latinLnBrk="0" hangingPunct="1"/>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災害対策本部設置予定の場所に、必要な物資が設置・備蓄されている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2744802756"/>
                  </a:ext>
                </a:extLst>
              </a:tr>
              <a:tr h="615476">
                <a:tc vMerge="1">
                  <a:txBody>
                    <a:bodyPr/>
                    <a:lstStyle/>
                    <a:p>
                      <a:pPr marL="0" algn="l" defTabSz="914400" rtl="0" eaLnBrk="1" fontAlgn="ctr" latinLnBrk="0" hangingPunct="1"/>
                      <a:endParaRPr kumimoji="1" lang="ja-JP" altLang="en-US" sz="1200" b="1" i="0" u="none" strike="noStrike" kern="1200">
                        <a:solidFill>
                          <a:srgbClr val="37638D"/>
                        </a:solidFill>
                        <a:effectLst/>
                        <a:latin typeface="Yu Gothic" panose="020B0400000000000000" pitchFamily="34" charset="-128"/>
                        <a:ea typeface="Yu Gothic" panose="020B0400000000000000" pitchFamily="34" charset="-128"/>
                        <a:cs typeface="+mn-cs"/>
                      </a:endParaRPr>
                    </a:p>
                  </a:txBody>
                  <a:tcPr marL="144000" marR="9525" marT="144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社屋等が使用できなくなった場合に、災害対策本部をどこに設置するかを定めている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331373600"/>
                  </a:ext>
                </a:extLst>
              </a:tr>
              <a:tr h="615476">
                <a:tc rowSpan="3">
                  <a:txBody>
                    <a:bodyPr/>
                    <a:lstStyle/>
                    <a:p>
                      <a:pPr marL="0" algn="l" defTabSz="914400" rtl="0" eaLnBrk="1" fontAlgn="ctr" latinLnBrk="0" hangingPunct="1"/>
                      <a:r>
                        <a:rPr kumimoji="1" lang="ja-JP" altLang="en-US" sz="1200" b="1" i="0" u="none" strike="noStrike" kern="1200">
                          <a:solidFill>
                            <a:srgbClr val="37638D"/>
                          </a:solidFill>
                          <a:effectLst/>
                          <a:latin typeface="Montserrat SemiBold" pitchFamily="2" charset="0"/>
                          <a:ea typeface="Yu Gothic" panose="020B0400000000000000" pitchFamily="34" charset="-128"/>
                          <a:cs typeface="+mn-cs"/>
                        </a:rPr>
                        <a:t>必要物資の備蓄</a:t>
                      </a:r>
                    </a:p>
                  </a:txBody>
                  <a:tcPr marL="144000" marR="9525" marT="216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災害対策本部の業務遂行に必要となる非常用電源を確保している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540056408"/>
                  </a:ext>
                </a:extLst>
              </a:tr>
              <a:tr h="615476">
                <a:tc vMerge="1">
                  <a:txBody>
                    <a:bodyPr/>
                    <a:lstStyle/>
                    <a:p>
                      <a:pPr marL="0" algn="l" defTabSz="914400" rtl="0" eaLnBrk="1" fontAlgn="ctr" latinLnBrk="0" hangingPunct="1"/>
                      <a:endParaRPr kumimoji="1" lang="ja-JP" altLang="en-US" sz="1200" b="1" i="0" u="none" strike="noStrike" kern="1200">
                        <a:solidFill>
                          <a:srgbClr val="37638D"/>
                        </a:solidFill>
                        <a:effectLst/>
                        <a:latin typeface="Yu Gothic" panose="020B0400000000000000" pitchFamily="34" charset="-128"/>
                        <a:ea typeface="Yu Gothic" panose="020B0400000000000000" pitchFamily="34" charset="-128"/>
                        <a:cs typeface="+mn-cs"/>
                      </a:endParaRPr>
                    </a:p>
                  </a:txBody>
                  <a:tcPr marL="144000" marR="9525" marT="144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algn="l" defTabSz="914400" rtl="0" eaLnBrk="1" fontAlgn="ctr" latinLnBrk="0" hangingPunct="1"/>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従業員用の水・食料等の備蓄物資等を事前に確保している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07833905"/>
                  </a:ext>
                </a:extLst>
              </a:tr>
              <a:tr h="615476">
                <a:tc vMerge="1">
                  <a:txBody>
                    <a:bodyPr/>
                    <a:lstStyle/>
                    <a:p>
                      <a:pPr marL="0" algn="l" defTabSz="914400" rtl="0" eaLnBrk="1" fontAlgn="ctr" latinLnBrk="0" hangingPunct="1"/>
                      <a:endParaRPr kumimoji="1" lang="ja-JP" altLang="en-US" sz="1200" b="1" i="0" u="none" strike="noStrike" kern="1200">
                        <a:solidFill>
                          <a:srgbClr val="37638D"/>
                        </a:solidFill>
                        <a:effectLst/>
                        <a:latin typeface="Yu Gothic" panose="020B0400000000000000" pitchFamily="34" charset="-128"/>
                        <a:ea typeface="Yu Gothic" panose="020B0400000000000000" pitchFamily="34" charset="-128"/>
                        <a:cs typeface="+mn-cs"/>
                      </a:endParaRPr>
                    </a:p>
                  </a:txBody>
                  <a:tcPr marL="144000" marR="9525" marT="144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algn="l" defTabSz="914400" rtl="0" eaLnBrk="1" fontAlgn="ctr" latinLnBrk="0" hangingPunct="1"/>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災害発生時の業務遂行に必要となる</a:t>
                      </a:r>
                      <a:r>
                        <a:rPr kumimoji="1" lang="en-US" altLang="ja-JP" sz="1200" b="1" i="0" u="none" strike="noStrike" kern="1200" dirty="0">
                          <a:solidFill>
                            <a:schemeClr val="tx1">
                              <a:lumMod val="75000"/>
                              <a:lumOff val="25000"/>
                            </a:schemeClr>
                          </a:solidFill>
                          <a:effectLst/>
                          <a:latin typeface="Montserrat SemiBold" pitchFamily="2" charset="0"/>
                          <a:ea typeface="Yu Gothic" panose="020B0400000000000000" pitchFamily="34" charset="-128"/>
                          <a:cs typeface="+mn-cs"/>
                        </a:rPr>
                        <a:t>OA</a:t>
                      </a:r>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機器や事務用品を事前に確保している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458960321"/>
                  </a:ext>
                </a:extLst>
              </a:tr>
              <a:tr h="615476">
                <a:tc>
                  <a:txBody>
                    <a:bodyPr/>
                    <a:lstStyle/>
                    <a:p>
                      <a:pPr marL="0" algn="l" defTabSz="914400" rtl="0" eaLnBrk="1" fontAlgn="ctr" latinLnBrk="0" hangingPunct="1"/>
                      <a:r>
                        <a:rPr kumimoji="1" lang="ja-JP" altLang="en-US" sz="1200" b="1" i="0" u="none" strike="noStrike" kern="1200">
                          <a:solidFill>
                            <a:srgbClr val="37638D"/>
                          </a:solidFill>
                          <a:effectLst/>
                          <a:latin typeface="Montserrat SemiBold" pitchFamily="2" charset="0"/>
                          <a:ea typeface="Yu Gothic" panose="020B0400000000000000" pitchFamily="34" charset="-128"/>
                          <a:cs typeface="+mn-cs"/>
                        </a:rPr>
                        <a:t>重要データの取り扱い</a:t>
                      </a:r>
                    </a:p>
                  </a:txBody>
                  <a:tcPr marL="144000" marR="9525"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algn="l" defTabSz="914400" rtl="0" eaLnBrk="1" fontAlgn="ctr" latinLnBrk="0" hangingPunct="1"/>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業務遂行に必要となる重要データのバックアップ等を行い、適切に管理している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593403820"/>
                  </a:ext>
                </a:extLst>
              </a:tr>
            </a:tbl>
          </a:graphicData>
        </a:graphic>
      </p:graphicFrame>
      <p:sp>
        <p:nvSpPr>
          <p:cNvPr id="3" name="角丸四角形 2">
            <a:extLst>
              <a:ext uri="{FF2B5EF4-FFF2-40B4-BE49-F238E27FC236}">
                <a16:creationId xmlns:a16="http://schemas.microsoft.com/office/drawing/2014/main" id="{211A5495-C434-1DB1-315F-D3A5A78DF52D}"/>
              </a:ext>
            </a:extLst>
          </p:cNvPr>
          <p:cNvSpPr/>
          <p:nvPr/>
        </p:nvSpPr>
        <p:spPr>
          <a:xfrm>
            <a:off x="11181372" y="2268495"/>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7" name="角丸四角形 6">
            <a:extLst>
              <a:ext uri="{FF2B5EF4-FFF2-40B4-BE49-F238E27FC236}">
                <a16:creationId xmlns:a16="http://schemas.microsoft.com/office/drawing/2014/main" id="{612E8E96-2B5A-7580-E972-BD4B082C686E}"/>
              </a:ext>
            </a:extLst>
          </p:cNvPr>
          <p:cNvSpPr/>
          <p:nvPr/>
        </p:nvSpPr>
        <p:spPr>
          <a:xfrm>
            <a:off x="11181372" y="2881026"/>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9" name="角丸四角形 8">
            <a:extLst>
              <a:ext uri="{FF2B5EF4-FFF2-40B4-BE49-F238E27FC236}">
                <a16:creationId xmlns:a16="http://schemas.microsoft.com/office/drawing/2014/main" id="{FA24E091-EC53-3E1F-0BE2-8542585B30A8}"/>
              </a:ext>
            </a:extLst>
          </p:cNvPr>
          <p:cNvSpPr/>
          <p:nvPr/>
        </p:nvSpPr>
        <p:spPr>
          <a:xfrm>
            <a:off x="11181372" y="3493557"/>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0" name="角丸四角形 9">
            <a:extLst>
              <a:ext uri="{FF2B5EF4-FFF2-40B4-BE49-F238E27FC236}">
                <a16:creationId xmlns:a16="http://schemas.microsoft.com/office/drawing/2014/main" id="{93F25BB5-6A5D-F0D9-C3E8-3F93F884C0CD}"/>
              </a:ext>
            </a:extLst>
          </p:cNvPr>
          <p:cNvSpPr/>
          <p:nvPr/>
        </p:nvSpPr>
        <p:spPr>
          <a:xfrm>
            <a:off x="11181372" y="4106088"/>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1" name="角丸四角形 10">
            <a:extLst>
              <a:ext uri="{FF2B5EF4-FFF2-40B4-BE49-F238E27FC236}">
                <a16:creationId xmlns:a16="http://schemas.microsoft.com/office/drawing/2014/main" id="{B5BE27EE-6348-17CF-80CC-4FD3D1B50FBD}"/>
              </a:ext>
            </a:extLst>
          </p:cNvPr>
          <p:cNvSpPr/>
          <p:nvPr/>
        </p:nvSpPr>
        <p:spPr>
          <a:xfrm>
            <a:off x="11181372" y="4718619"/>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2" name="角丸四角形 11">
            <a:extLst>
              <a:ext uri="{FF2B5EF4-FFF2-40B4-BE49-F238E27FC236}">
                <a16:creationId xmlns:a16="http://schemas.microsoft.com/office/drawing/2014/main" id="{41B88870-389E-C369-BE3E-7C3B17830892}"/>
              </a:ext>
            </a:extLst>
          </p:cNvPr>
          <p:cNvSpPr/>
          <p:nvPr/>
        </p:nvSpPr>
        <p:spPr>
          <a:xfrm>
            <a:off x="11181372" y="5331150"/>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3" name="角丸四角形 12">
            <a:extLst>
              <a:ext uri="{FF2B5EF4-FFF2-40B4-BE49-F238E27FC236}">
                <a16:creationId xmlns:a16="http://schemas.microsoft.com/office/drawing/2014/main" id="{CE987FD0-E65A-FEA1-EDAB-14BDC358D383}"/>
              </a:ext>
            </a:extLst>
          </p:cNvPr>
          <p:cNvSpPr/>
          <p:nvPr/>
        </p:nvSpPr>
        <p:spPr>
          <a:xfrm>
            <a:off x="11181372" y="5943679"/>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736815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84D45C-DDE9-E3F8-3BF4-58D45145D2FB}"/>
              </a:ext>
            </a:extLst>
          </p:cNvPr>
          <p:cNvSpPr>
            <a:spLocks noGrp="1"/>
          </p:cNvSpPr>
          <p:nvPr>
            <p:ph type="title"/>
          </p:nvPr>
        </p:nvSpPr>
        <p:spPr/>
        <p:txBody>
          <a:bodyPr>
            <a:normAutofit/>
          </a:bodyPr>
          <a:lstStyle/>
          <a:p>
            <a:r>
              <a:rPr kumimoji="1" lang="ja-JP" altLang="en-US"/>
              <a:t>業務遂行支援</a:t>
            </a:r>
          </a:p>
        </p:txBody>
      </p:sp>
      <p:sp>
        <p:nvSpPr>
          <p:cNvPr id="4" name="日付プレースホルダー 3">
            <a:extLst>
              <a:ext uri="{FF2B5EF4-FFF2-40B4-BE49-F238E27FC236}">
                <a16:creationId xmlns:a16="http://schemas.microsoft.com/office/drawing/2014/main" id="{873445CC-594F-6641-91DA-F822978CAC11}"/>
              </a:ext>
            </a:extLst>
          </p:cNvPr>
          <p:cNvSpPr>
            <a:spLocks noGrp="1"/>
          </p:cNvSpPr>
          <p:nvPr>
            <p:ph type="dt" sz="half" idx="10"/>
          </p:nvPr>
        </p:nvSpPr>
        <p:spPr/>
        <p:txBody>
          <a:bodyPr/>
          <a:lstStyle/>
          <a:p>
            <a:r>
              <a:rPr lang="en-US" altLang="ja-JP"/>
              <a:t>© Toyokumo</a:t>
            </a:r>
            <a:r>
              <a:rPr lang="ja-JP" altLang="en-US"/>
              <a:t>，</a:t>
            </a:r>
            <a:r>
              <a:rPr lang="en-US" altLang="ja-JP"/>
              <a:t>Inc.</a:t>
            </a:r>
            <a:endParaRPr lang="en-US" dirty="0"/>
          </a:p>
        </p:txBody>
      </p:sp>
      <p:sp>
        <p:nvSpPr>
          <p:cNvPr id="5" name="スライド番号プレースホルダー 4">
            <a:extLst>
              <a:ext uri="{FF2B5EF4-FFF2-40B4-BE49-F238E27FC236}">
                <a16:creationId xmlns:a16="http://schemas.microsoft.com/office/drawing/2014/main" id="{D7346A2E-1067-482B-8142-F9CC180A61FE}"/>
              </a:ext>
            </a:extLst>
          </p:cNvPr>
          <p:cNvSpPr>
            <a:spLocks noGrp="1"/>
          </p:cNvSpPr>
          <p:nvPr>
            <p:ph type="sldNum" sz="quarter" idx="12"/>
          </p:nvPr>
        </p:nvSpPr>
        <p:spPr/>
        <p:txBody>
          <a:bodyPr/>
          <a:lstStyle/>
          <a:p>
            <a:fld id="{E310EA0D-2252-9045-A82C-BA460C3629D0}" type="slidenum">
              <a:rPr lang="ja-JP" altLang="en-US" smtClean="0"/>
              <a:pPr/>
              <a:t>6</a:t>
            </a:fld>
            <a:endParaRPr lang="ja-JP" altLang="en-US"/>
          </a:p>
        </p:txBody>
      </p:sp>
      <p:sp>
        <p:nvSpPr>
          <p:cNvPr id="7" name="角丸四角形 6">
            <a:extLst>
              <a:ext uri="{FF2B5EF4-FFF2-40B4-BE49-F238E27FC236}">
                <a16:creationId xmlns:a16="http://schemas.microsoft.com/office/drawing/2014/main" id="{514D65C8-BD16-1D1F-63AE-66A05647B0BD}"/>
              </a:ext>
            </a:extLst>
          </p:cNvPr>
          <p:cNvSpPr/>
          <p:nvPr/>
        </p:nvSpPr>
        <p:spPr>
          <a:xfrm>
            <a:off x="442914" y="1160463"/>
            <a:ext cx="11306174" cy="60516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a:solidFill>
                  <a:schemeClr val="tx1">
                    <a:lumMod val="75000"/>
                    <a:lumOff val="25000"/>
                  </a:schemeClr>
                </a:solidFill>
                <a:latin typeface="Montserrat SemiBold" pitchFamily="2" charset="0"/>
                <a:ea typeface="Yu Gothic" panose="020B0400000000000000" pitchFamily="34" charset="-128"/>
              </a:rPr>
              <a:t>災害時にどのように緊急対応を行うかを定めます。</a:t>
            </a:r>
            <a:endParaRPr kumimoji="1" lang="ja-JP" altLang="en-US" b="1">
              <a:solidFill>
                <a:schemeClr val="tx1">
                  <a:lumMod val="75000"/>
                  <a:lumOff val="25000"/>
                </a:schemeClr>
              </a:solidFill>
              <a:latin typeface="Montserrat SemiBold" pitchFamily="2" charset="0"/>
              <a:ea typeface="Yu Gothic" panose="020B0400000000000000" pitchFamily="34" charset="-128"/>
            </a:endParaRPr>
          </a:p>
        </p:txBody>
      </p:sp>
      <p:graphicFrame>
        <p:nvGraphicFramePr>
          <p:cNvPr id="9" name="表 8">
            <a:extLst>
              <a:ext uri="{FF2B5EF4-FFF2-40B4-BE49-F238E27FC236}">
                <a16:creationId xmlns:a16="http://schemas.microsoft.com/office/drawing/2014/main" id="{0463F09F-6951-D170-E77E-295C95AE8F78}"/>
              </a:ext>
            </a:extLst>
          </p:cNvPr>
          <p:cNvGraphicFramePr>
            <a:graphicFrameLocks noGrp="1"/>
          </p:cNvGraphicFramePr>
          <p:nvPr>
            <p:extLst>
              <p:ext uri="{D42A27DB-BD31-4B8C-83A1-F6EECF244321}">
                <p14:modId xmlns:p14="http://schemas.microsoft.com/office/powerpoint/2010/main" val="528828392"/>
              </p:ext>
            </p:extLst>
          </p:nvPr>
        </p:nvGraphicFramePr>
        <p:xfrm>
          <a:off x="442913" y="1765627"/>
          <a:ext cx="11272481" cy="1538746"/>
        </p:xfrm>
        <a:graphic>
          <a:graphicData uri="http://schemas.openxmlformats.org/drawingml/2006/table">
            <a:tbl>
              <a:tblPr firstRow="1" bandRow="1">
                <a:tableStyleId>{5C22544A-7EE6-4342-B048-85BDC9FD1C3A}</a:tableStyleId>
              </a:tblPr>
              <a:tblGrid>
                <a:gridCol w="2132336">
                  <a:extLst>
                    <a:ext uri="{9D8B030D-6E8A-4147-A177-3AD203B41FA5}">
                      <a16:colId xmlns:a16="http://schemas.microsoft.com/office/drawing/2014/main" val="488203913"/>
                    </a:ext>
                  </a:extLst>
                </a:gridCol>
                <a:gridCol w="8322906">
                  <a:extLst>
                    <a:ext uri="{9D8B030D-6E8A-4147-A177-3AD203B41FA5}">
                      <a16:colId xmlns:a16="http://schemas.microsoft.com/office/drawing/2014/main" val="1445380338"/>
                    </a:ext>
                  </a:extLst>
                </a:gridCol>
                <a:gridCol w="817239">
                  <a:extLst>
                    <a:ext uri="{9D8B030D-6E8A-4147-A177-3AD203B41FA5}">
                      <a16:colId xmlns:a16="http://schemas.microsoft.com/office/drawing/2014/main" val="2688807151"/>
                    </a:ext>
                  </a:extLst>
                </a:gridCol>
              </a:tblGrid>
              <a:tr h="307794">
                <a:tc>
                  <a:txBody>
                    <a:bodyPr/>
                    <a:lstStyle/>
                    <a:p>
                      <a:pPr algn="l"/>
                      <a:r>
                        <a:rPr kumimoji="1" lang="ja-JP" altLang="en-US" sz="1200" b="1" i="0">
                          <a:solidFill>
                            <a:schemeClr val="bg1"/>
                          </a:solidFill>
                          <a:latin typeface="Montserrat SemiBold" pitchFamily="2" charset="0"/>
                        </a:rPr>
                        <a:t>分類</a:t>
                      </a:r>
                    </a:p>
                  </a:txBody>
                  <a:tcPr marL="144000" anchor="ctr">
                    <a:lnL w="12700" cap="flat" cmpd="sng" algn="ctr">
                      <a:solidFill>
                        <a:schemeClr val="bg1"/>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pPr algn="l"/>
                      <a:r>
                        <a:rPr kumimoji="1" lang="ja-JP" altLang="en-US" sz="1200" b="1" i="0">
                          <a:solidFill>
                            <a:schemeClr val="bg1"/>
                          </a:solidFill>
                          <a:latin typeface="Montserrat SemiBold" pitchFamily="2" charset="0"/>
                        </a:rPr>
                        <a:t>項目</a:t>
                      </a:r>
                    </a:p>
                  </a:txBody>
                  <a:tcPr marL="144000" anchor="ct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pPr algn="ctr"/>
                      <a:r>
                        <a:rPr kumimoji="1" lang="ja-JP" altLang="en-US" sz="1200" b="1" i="0">
                          <a:solidFill>
                            <a:schemeClr val="bg1"/>
                          </a:solidFill>
                          <a:latin typeface="Montserrat SemiBold" pitchFamily="2" charset="0"/>
                        </a:rPr>
                        <a:t>チェック</a:t>
                      </a: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161196504"/>
                  </a:ext>
                </a:extLst>
              </a:tr>
              <a:tr h="615476">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a:solidFill>
                            <a:srgbClr val="37638D"/>
                          </a:solidFill>
                          <a:effectLst/>
                          <a:latin typeface="Montserrat SemiBold" pitchFamily="2" charset="0"/>
                          <a:ea typeface="Yu Gothic" panose="020B0400000000000000" pitchFamily="34" charset="-128"/>
                        </a:rPr>
                        <a:t>災害発生時の対応</a:t>
                      </a:r>
                    </a:p>
                  </a:txBody>
                  <a:tcPr marL="144000" marR="9525" marT="216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algn="l" fontAlgn="ctr"/>
                      <a:r>
                        <a:rPr lang="ja-JP" altLang="en-US" sz="1200" b="1" i="0" u="none" strike="noStrike">
                          <a:solidFill>
                            <a:schemeClr val="tx1">
                              <a:lumMod val="75000"/>
                              <a:lumOff val="25000"/>
                            </a:schemeClr>
                          </a:solidFill>
                          <a:effectLst/>
                          <a:latin typeface="Montserrat SemiBold" pitchFamily="2" charset="0"/>
                          <a:ea typeface="Yu Gothic" panose="020B0400000000000000" pitchFamily="34" charset="-128"/>
                        </a:rPr>
                        <a:t>災害発生時、災害対策本部および危機管理担当者が行うべき対応と内容を定めたマニュアルを定めている</a:t>
                      </a:r>
                    </a:p>
                  </a:txBody>
                  <a:tcPr marL="144000" marR="9525" marT="9525" marB="0" anchor="ct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100" b="1" i="0">
                        <a:solidFill>
                          <a:schemeClr val="bg1"/>
                        </a:solidFill>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882301555"/>
                  </a:ext>
                </a:extLst>
              </a:tr>
              <a:tr h="615476">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200" b="1" i="0" u="none" strike="noStrike">
                        <a:solidFill>
                          <a:srgbClr val="37638D"/>
                        </a:solidFill>
                        <a:effectLst/>
                        <a:latin typeface="Yu Gothic" panose="020B0400000000000000" pitchFamily="34" charset="-128"/>
                        <a:ea typeface="Yu Gothic" panose="020B0400000000000000" pitchFamily="34" charset="-128"/>
                      </a:endParaRPr>
                    </a:p>
                  </a:txBody>
                  <a:tcPr marL="144000" marR="9525" marT="216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algn="l" defTabSz="914400" rtl="0" eaLnBrk="1" fontAlgn="ctr" latinLnBrk="0" hangingPunct="1"/>
                      <a:r>
                        <a:rPr lang="ja-JP" altLang="en-US" sz="1200" b="1" i="0" u="none" strike="noStrike">
                          <a:solidFill>
                            <a:schemeClr val="tx1">
                              <a:lumMod val="75000"/>
                              <a:lumOff val="25000"/>
                            </a:schemeClr>
                          </a:solidFill>
                          <a:effectLst/>
                          <a:latin typeface="Montserrat SemiBold" pitchFamily="2" charset="0"/>
                          <a:ea typeface="Yu Gothic" panose="020B0400000000000000" pitchFamily="34" charset="-128"/>
                        </a:rPr>
                        <a:t>災害発生時、各従業員が行うべき対応と内容を定めた防災マニュアルを作成している</a:t>
                      </a:r>
                      <a:endPar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endParaRP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2744802756"/>
                  </a:ext>
                </a:extLst>
              </a:tr>
            </a:tbl>
          </a:graphicData>
        </a:graphic>
      </p:graphicFrame>
      <p:graphicFrame>
        <p:nvGraphicFramePr>
          <p:cNvPr id="3" name="表 2">
            <a:extLst>
              <a:ext uri="{FF2B5EF4-FFF2-40B4-BE49-F238E27FC236}">
                <a16:creationId xmlns:a16="http://schemas.microsoft.com/office/drawing/2014/main" id="{6D80ECED-EA49-E4F1-3142-F04A65E20097}"/>
              </a:ext>
            </a:extLst>
          </p:cNvPr>
          <p:cNvGraphicFramePr>
            <a:graphicFrameLocks noGrp="1"/>
          </p:cNvGraphicFramePr>
          <p:nvPr>
            <p:extLst>
              <p:ext uri="{D42A27DB-BD31-4B8C-83A1-F6EECF244321}">
                <p14:modId xmlns:p14="http://schemas.microsoft.com/office/powerpoint/2010/main" val="68078301"/>
              </p:ext>
            </p:extLst>
          </p:nvPr>
        </p:nvGraphicFramePr>
        <p:xfrm>
          <a:off x="442913" y="3615802"/>
          <a:ext cx="11272481" cy="2769698"/>
        </p:xfrm>
        <a:graphic>
          <a:graphicData uri="http://schemas.openxmlformats.org/drawingml/2006/table">
            <a:tbl>
              <a:tblPr firstRow="1" bandRow="1">
                <a:tableStyleId>{5C22544A-7EE6-4342-B048-85BDC9FD1C3A}</a:tableStyleId>
              </a:tblPr>
              <a:tblGrid>
                <a:gridCol w="2132336">
                  <a:extLst>
                    <a:ext uri="{9D8B030D-6E8A-4147-A177-3AD203B41FA5}">
                      <a16:colId xmlns:a16="http://schemas.microsoft.com/office/drawing/2014/main" val="488203913"/>
                    </a:ext>
                  </a:extLst>
                </a:gridCol>
                <a:gridCol w="8322906">
                  <a:extLst>
                    <a:ext uri="{9D8B030D-6E8A-4147-A177-3AD203B41FA5}">
                      <a16:colId xmlns:a16="http://schemas.microsoft.com/office/drawing/2014/main" val="1445380338"/>
                    </a:ext>
                  </a:extLst>
                </a:gridCol>
                <a:gridCol w="817239">
                  <a:extLst>
                    <a:ext uri="{9D8B030D-6E8A-4147-A177-3AD203B41FA5}">
                      <a16:colId xmlns:a16="http://schemas.microsoft.com/office/drawing/2014/main" val="2688807151"/>
                    </a:ext>
                  </a:extLst>
                </a:gridCol>
              </a:tblGrid>
              <a:tr h="307794">
                <a:tc>
                  <a:txBody>
                    <a:bodyPr/>
                    <a:lstStyle/>
                    <a:p>
                      <a:pPr algn="l"/>
                      <a:r>
                        <a:rPr kumimoji="1" lang="ja-JP" altLang="en-US" sz="1200" b="1" i="0">
                          <a:solidFill>
                            <a:schemeClr val="bg1"/>
                          </a:solidFill>
                          <a:latin typeface="Montserrat SemiBold" pitchFamily="2" charset="0"/>
                        </a:rPr>
                        <a:t>分類</a:t>
                      </a:r>
                    </a:p>
                  </a:txBody>
                  <a:tcPr marL="144000" anchor="ctr">
                    <a:lnL w="12700" cap="flat" cmpd="sng" algn="ctr">
                      <a:solidFill>
                        <a:schemeClr val="bg1"/>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pPr algn="l"/>
                      <a:r>
                        <a:rPr kumimoji="1" lang="ja-JP" altLang="en-US" sz="1200" b="1" i="0">
                          <a:solidFill>
                            <a:schemeClr val="bg1"/>
                          </a:solidFill>
                          <a:latin typeface="Montserrat SemiBold" pitchFamily="2" charset="0"/>
                        </a:rPr>
                        <a:t>項目</a:t>
                      </a:r>
                    </a:p>
                  </a:txBody>
                  <a:tcPr marL="144000" anchor="ct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pPr algn="ctr"/>
                      <a:r>
                        <a:rPr kumimoji="1" lang="ja-JP" altLang="en-US" sz="1200" b="1" i="0">
                          <a:solidFill>
                            <a:schemeClr val="bg1"/>
                          </a:solidFill>
                          <a:latin typeface="Montserrat SemiBold" pitchFamily="2" charset="0"/>
                        </a:rPr>
                        <a:t>チェック</a:t>
                      </a: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161196504"/>
                  </a:ext>
                </a:extLst>
              </a:tr>
              <a:tr h="615476">
                <a:tc rowSpan="4">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a:solidFill>
                            <a:srgbClr val="37638D"/>
                          </a:solidFill>
                          <a:effectLst/>
                          <a:latin typeface="Montserrat SemiBold" pitchFamily="2" charset="0"/>
                          <a:ea typeface="Yu Gothic" panose="020B0400000000000000" pitchFamily="34" charset="-128"/>
                        </a:rPr>
                        <a:t>災害発生後の事業継続</a:t>
                      </a:r>
                    </a:p>
                  </a:txBody>
                  <a:tcPr marL="144000" marR="9525" marT="216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algn="l" fontAlgn="ctr"/>
                      <a:r>
                        <a:rPr lang="ja-JP" altLang="en-US" sz="1200" b="1" i="0" u="none" strike="noStrike">
                          <a:solidFill>
                            <a:schemeClr val="tx1">
                              <a:lumMod val="75000"/>
                              <a:lumOff val="25000"/>
                            </a:schemeClr>
                          </a:solidFill>
                          <a:effectLst/>
                          <a:latin typeface="Montserrat SemiBold" pitchFamily="2" charset="0"/>
                          <a:ea typeface="Yu Gothic" panose="020B0400000000000000" pitchFamily="34" charset="-128"/>
                        </a:rPr>
                        <a:t>事業継続のための体制や取り組み事項が整備されている</a:t>
                      </a:r>
                    </a:p>
                  </a:txBody>
                  <a:tcPr marL="144000" marR="9525" marT="9525" marB="0" anchor="ct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100" b="1" i="0">
                        <a:solidFill>
                          <a:schemeClr val="bg1"/>
                        </a:solidFill>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882301555"/>
                  </a:ext>
                </a:extLst>
              </a:tr>
              <a:tr h="615476">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200" b="1" i="0" u="none" strike="noStrike">
                        <a:solidFill>
                          <a:srgbClr val="37638D"/>
                        </a:solidFill>
                        <a:effectLst/>
                        <a:latin typeface="Yu Gothic" panose="020B0400000000000000" pitchFamily="34" charset="-128"/>
                        <a:ea typeface="Yu Gothic" panose="020B0400000000000000" pitchFamily="34" charset="-128"/>
                      </a:endParaRPr>
                    </a:p>
                  </a:txBody>
                  <a:tcPr marL="144000" marR="9525" marT="216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algn="l" defTabSz="914400" rtl="0" eaLnBrk="1" fontAlgn="ctr" latinLnBrk="0" hangingPunct="1"/>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復旧にかかる時間や、必要となる資材・機材等を把握できている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2744802756"/>
                  </a:ext>
                </a:extLst>
              </a:tr>
              <a:tr h="615476">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200" b="1" i="0" u="none" strike="noStrike">
                        <a:solidFill>
                          <a:srgbClr val="37638D"/>
                        </a:solidFill>
                        <a:effectLst/>
                        <a:latin typeface="Yu Gothic" panose="020B0400000000000000" pitchFamily="34" charset="-128"/>
                        <a:ea typeface="Yu Gothic" panose="020B0400000000000000" pitchFamily="34" charset="-128"/>
                      </a:endParaRPr>
                    </a:p>
                  </a:txBody>
                  <a:tcPr marL="144000" marR="9525" marT="216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社内の重要データ等の復旧方法を把握できている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074085903"/>
                  </a:ext>
                </a:extLst>
              </a:tr>
              <a:tr h="615476">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200" b="1" i="0" u="none" strike="noStrike">
                        <a:solidFill>
                          <a:srgbClr val="37638D"/>
                        </a:solidFill>
                        <a:effectLst/>
                        <a:latin typeface="Yu Gothic" panose="020B0400000000000000" pitchFamily="34" charset="-128"/>
                        <a:ea typeface="Yu Gothic" panose="020B0400000000000000" pitchFamily="34" charset="-128"/>
                      </a:endParaRPr>
                    </a:p>
                  </a:txBody>
                  <a:tcPr marL="144000" marR="9525" marT="216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algn="l" defTabSz="914400" rtl="0" eaLnBrk="1" fontAlgn="ctr" latinLnBrk="0" hangingPunct="1"/>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災害に備え、企業用保険などの経済的対策を講じている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630197238"/>
                  </a:ext>
                </a:extLst>
              </a:tr>
            </a:tbl>
          </a:graphicData>
        </a:graphic>
      </p:graphicFrame>
      <p:sp>
        <p:nvSpPr>
          <p:cNvPr id="6" name="角丸四角形 5">
            <a:extLst>
              <a:ext uri="{FF2B5EF4-FFF2-40B4-BE49-F238E27FC236}">
                <a16:creationId xmlns:a16="http://schemas.microsoft.com/office/drawing/2014/main" id="{6F1B0D3D-9FF7-04DF-E995-1CE8A4C30747}"/>
              </a:ext>
            </a:extLst>
          </p:cNvPr>
          <p:cNvSpPr/>
          <p:nvPr/>
        </p:nvSpPr>
        <p:spPr>
          <a:xfrm>
            <a:off x="11181372" y="2268495"/>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8" name="角丸四角形 7">
            <a:extLst>
              <a:ext uri="{FF2B5EF4-FFF2-40B4-BE49-F238E27FC236}">
                <a16:creationId xmlns:a16="http://schemas.microsoft.com/office/drawing/2014/main" id="{6B171D0B-E9E9-7172-78F0-7A07ED33EE3C}"/>
              </a:ext>
            </a:extLst>
          </p:cNvPr>
          <p:cNvSpPr/>
          <p:nvPr/>
        </p:nvSpPr>
        <p:spPr>
          <a:xfrm>
            <a:off x="11181372" y="2881026"/>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1" name="角丸四角形 10">
            <a:extLst>
              <a:ext uri="{FF2B5EF4-FFF2-40B4-BE49-F238E27FC236}">
                <a16:creationId xmlns:a16="http://schemas.microsoft.com/office/drawing/2014/main" id="{46B6A4C9-0A89-B831-680D-3AF5C418DC93}"/>
              </a:ext>
            </a:extLst>
          </p:cNvPr>
          <p:cNvSpPr/>
          <p:nvPr/>
        </p:nvSpPr>
        <p:spPr>
          <a:xfrm>
            <a:off x="11181372" y="4106088"/>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2" name="角丸四角形 11">
            <a:extLst>
              <a:ext uri="{FF2B5EF4-FFF2-40B4-BE49-F238E27FC236}">
                <a16:creationId xmlns:a16="http://schemas.microsoft.com/office/drawing/2014/main" id="{A5B803ED-9BE1-88D3-343E-A4D4F2105100}"/>
              </a:ext>
            </a:extLst>
          </p:cNvPr>
          <p:cNvSpPr/>
          <p:nvPr/>
        </p:nvSpPr>
        <p:spPr>
          <a:xfrm>
            <a:off x="11181372" y="4718619"/>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3" name="角丸四角形 12">
            <a:extLst>
              <a:ext uri="{FF2B5EF4-FFF2-40B4-BE49-F238E27FC236}">
                <a16:creationId xmlns:a16="http://schemas.microsoft.com/office/drawing/2014/main" id="{1772576E-17F8-A0CB-4B6B-5E6774CA3A3B}"/>
              </a:ext>
            </a:extLst>
          </p:cNvPr>
          <p:cNvSpPr/>
          <p:nvPr/>
        </p:nvSpPr>
        <p:spPr>
          <a:xfrm>
            <a:off x="11181372" y="5331150"/>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4" name="角丸四角形 13">
            <a:extLst>
              <a:ext uri="{FF2B5EF4-FFF2-40B4-BE49-F238E27FC236}">
                <a16:creationId xmlns:a16="http://schemas.microsoft.com/office/drawing/2014/main" id="{FF8B4FF5-23A4-D892-740B-393000541C0A}"/>
              </a:ext>
            </a:extLst>
          </p:cNvPr>
          <p:cNvSpPr/>
          <p:nvPr/>
        </p:nvSpPr>
        <p:spPr>
          <a:xfrm>
            <a:off x="11181372" y="5943679"/>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504938369"/>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4AC1A6-2E1E-6688-F580-BFAF3613C01B}"/>
              </a:ext>
            </a:extLst>
          </p:cNvPr>
          <p:cNvSpPr>
            <a:spLocks noGrp="1"/>
          </p:cNvSpPr>
          <p:nvPr>
            <p:ph type="title"/>
          </p:nvPr>
        </p:nvSpPr>
        <p:spPr/>
        <p:txBody>
          <a:bodyPr>
            <a:normAutofit/>
          </a:bodyPr>
          <a:lstStyle/>
          <a:p>
            <a:r>
              <a:rPr kumimoji="1" lang="ja-JP" altLang="en-US"/>
              <a:t>訓練・研修</a:t>
            </a:r>
          </a:p>
        </p:txBody>
      </p:sp>
      <p:sp>
        <p:nvSpPr>
          <p:cNvPr id="4" name="日付プレースホルダー 3">
            <a:extLst>
              <a:ext uri="{FF2B5EF4-FFF2-40B4-BE49-F238E27FC236}">
                <a16:creationId xmlns:a16="http://schemas.microsoft.com/office/drawing/2014/main" id="{22170EEA-292B-D452-1766-52868E4A86F2}"/>
              </a:ext>
            </a:extLst>
          </p:cNvPr>
          <p:cNvSpPr>
            <a:spLocks noGrp="1"/>
          </p:cNvSpPr>
          <p:nvPr>
            <p:ph type="dt" sz="half" idx="10"/>
          </p:nvPr>
        </p:nvSpPr>
        <p:spPr/>
        <p:txBody>
          <a:bodyPr/>
          <a:lstStyle/>
          <a:p>
            <a:r>
              <a:rPr lang="en-US" altLang="ja-JP"/>
              <a:t>© Toyokumo</a:t>
            </a:r>
            <a:r>
              <a:rPr lang="ja-JP" altLang="en-US"/>
              <a:t>，</a:t>
            </a:r>
            <a:r>
              <a:rPr lang="en-US" altLang="ja-JP"/>
              <a:t>Inc.</a:t>
            </a:r>
            <a:endParaRPr lang="en-US" dirty="0"/>
          </a:p>
        </p:txBody>
      </p:sp>
      <p:sp>
        <p:nvSpPr>
          <p:cNvPr id="5" name="スライド番号プレースホルダー 4">
            <a:extLst>
              <a:ext uri="{FF2B5EF4-FFF2-40B4-BE49-F238E27FC236}">
                <a16:creationId xmlns:a16="http://schemas.microsoft.com/office/drawing/2014/main" id="{0497FCC4-6AA8-FF10-E58F-4F3BC1C6BEDC}"/>
              </a:ext>
            </a:extLst>
          </p:cNvPr>
          <p:cNvSpPr>
            <a:spLocks noGrp="1"/>
          </p:cNvSpPr>
          <p:nvPr>
            <p:ph type="sldNum" sz="quarter" idx="12"/>
          </p:nvPr>
        </p:nvSpPr>
        <p:spPr/>
        <p:txBody>
          <a:bodyPr/>
          <a:lstStyle/>
          <a:p>
            <a:fld id="{E310EA0D-2252-9045-A82C-BA460C3629D0}" type="slidenum">
              <a:rPr lang="ja-JP" altLang="en-US" smtClean="0"/>
              <a:pPr/>
              <a:t>7</a:t>
            </a:fld>
            <a:endParaRPr lang="ja-JP" altLang="en-US"/>
          </a:p>
        </p:txBody>
      </p:sp>
      <p:sp>
        <p:nvSpPr>
          <p:cNvPr id="7" name="角丸四角形 6">
            <a:extLst>
              <a:ext uri="{FF2B5EF4-FFF2-40B4-BE49-F238E27FC236}">
                <a16:creationId xmlns:a16="http://schemas.microsoft.com/office/drawing/2014/main" id="{52BA154C-919D-7396-4114-116CB0550F21}"/>
              </a:ext>
            </a:extLst>
          </p:cNvPr>
          <p:cNvSpPr/>
          <p:nvPr/>
        </p:nvSpPr>
        <p:spPr>
          <a:xfrm>
            <a:off x="442914" y="1160463"/>
            <a:ext cx="11306174" cy="60516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a:solidFill>
                  <a:schemeClr val="tx1">
                    <a:lumMod val="75000"/>
                    <a:lumOff val="25000"/>
                  </a:schemeClr>
                </a:solidFill>
                <a:latin typeface="Montserrat SemiBold" pitchFamily="2" charset="0"/>
                <a:ea typeface="Yu Gothic" panose="020B0400000000000000" pitchFamily="34" charset="-128"/>
              </a:rPr>
              <a:t>平時の防災訓練や、災害への対策周知ができているかチェックします。</a:t>
            </a:r>
            <a:endParaRPr kumimoji="1" lang="ja-JP" altLang="en-US" b="1">
              <a:solidFill>
                <a:schemeClr val="tx1">
                  <a:lumMod val="75000"/>
                  <a:lumOff val="25000"/>
                </a:schemeClr>
              </a:solidFill>
              <a:latin typeface="Montserrat SemiBold" pitchFamily="2" charset="0"/>
              <a:ea typeface="Yu Gothic" panose="020B0400000000000000" pitchFamily="34" charset="-128"/>
            </a:endParaRPr>
          </a:p>
        </p:txBody>
      </p:sp>
      <p:graphicFrame>
        <p:nvGraphicFramePr>
          <p:cNvPr id="9" name="表 8">
            <a:extLst>
              <a:ext uri="{FF2B5EF4-FFF2-40B4-BE49-F238E27FC236}">
                <a16:creationId xmlns:a16="http://schemas.microsoft.com/office/drawing/2014/main" id="{68117AAD-1397-3AF8-9014-C4014A2DA72D}"/>
              </a:ext>
            </a:extLst>
          </p:cNvPr>
          <p:cNvGraphicFramePr>
            <a:graphicFrameLocks noGrp="1"/>
          </p:cNvGraphicFramePr>
          <p:nvPr>
            <p:extLst>
              <p:ext uri="{D42A27DB-BD31-4B8C-83A1-F6EECF244321}">
                <p14:modId xmlns:p14="http://schemas.microsoft.com/office/powerpoint/2010/main" val="2004708588"/>
              </p:ext>
            </p:extLst>
          </p:nvPr>
        </p:nvGraphicFramePr>
        <p:xfrm>
          <a:off x="442913" y="1765626"/>
          <a:ext cx="11272481" cy="4616123"/>
        </p:xfrm>
        <a:graphic>
          <a:graphicData uri="http://schemas.openxmlformats.org/drawingml/2006/table">
            <a:tbl>
              <a:tblPr firstRow="1" bandRow="1">
                <a:tableStyleId>{5C22544A-7EE6-4342-B048-85BDC9FD1C3A}</a:tableStyleId>
              </a:tblPr>
              <a:tblGrid>
                <a:gridCol w="2132336">
                  <a:extLst>
                    <a:ext uri="{9D8B030D-6E8A-4147-A177-3AD203B41FA5}">
                      <a16:colId xmlns:a16="http://schemas.microsoft.com/office/drawing/2014/main" val="488203913"/>
                    </a:ext>
                  </a:extLst>
                </a:gridCol>
                <a:gridCol w="8322906">
                  <a:extLst>
                    <a:ext uri="{9D8B030D-6E8A-4147-A177-3AD203B41FA5}">
                      <a16:colId xmlns:a16="http://schemas.microsoft.com/office/drawing/2014/main" val="1445380338"/>
                    </a:ext>
                  </a:extLst>
                </a:gridCol>
                <a:gridCol w="817239">
                  <a:extLst>
                    <a:ext uri="{9D8B030D-6E8A-4147-A177-3AD203B41FA5}">
                      <a16:colId xmlns:a16="http://schemas.microsoft.com/office/drawing/2014/main" val="2688807151"/>
                    </a:ext>
                  </a:extLst>
                </a:gridCol>
              </a:tblGrid>
              <a:tr h="304893">
                <a:tc>
                  <a:txBody>
                    <a:bodyPr/>
                    <a:lstStyle/>
                    <a:p>
                      <a:pPr algn="l"/>
                      <a:r>
                        <a:rPr kumimoji="1" lang="ja-JP" altLang="en-US" sz="1200" b="1" i="0">
                          <a:solidFill>
                            <a:schemeClr val="bg1"/>
                          </a:solidFill>
                          <a:latin typeface="Montserrat SemiBold" pitchFamily="2" charset="0"/>
                        </a:rPr>
                        <a:t>分類</a:t>
                      </a:r>
                    </a:p>
                  </a:txBody>
                  <a:tcPr marL="144000" anchor="ctr">
                    <a:lnL w="12700" cap="flat" cmpd="sng" algn="ctr">
                      <a:solidFill>
                        <a:schemeClr val="bg1"/>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pPr algn="l"/>
                      <a:r>
                        <a:rPr kumimoji="1" lang="ja-JP" altLang="en-US" sz="1200" b="1" i="0">
                          <a:solidFill>
                            <a:schemeClr val="bg1"/>
                          </a:solidFill>
                          <a:latin typeface="Montserrat SemiBold" pitchFamily="2" charset="0"/>
                        </a:rPr>
                        <a:t>項目</a:t>
                      </a:r>
                    </a:p>
                  </a:txBody>
                  <a:tcPr marL="144000" anchor="ct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pPr algn="ctr"/>
                      <a:r>
                        <a:rPr kumimoji="1" lang="ja-JP" altLang="en-US" sz="1200" b="1" i="0">
                          <a:solidFill>
                            <a:schemeClr val="bg1"/>
                          </a:solidFill>
                          <a:latin typeface="Montserrat SemiBold" pitchFamily="2" charset="0"/>
                        </a:rPr>
                        <a:t>チェック</a:t>
                      </a: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161196504"/>
                  </a:ext>
                </a:extLst>
              </a:tr>
              <a:tr h="615890">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a:solidFill>
                            <a:srgbClr val="37638D"/>
                          </a:solidFill>
                          <a:effectLst/>
                          <a:latin typeface="Montserrat SemiBold" pitchFamily="2" charset="0"/>
                          <a:ea typeface="Yu Gothic" panose="020B0400000000000000" pitchFamily="34" charset="-128"/>
                        </a:rPr>
                        <a:t>防災訓練の実施</a:t>
                      </a:r>
                    </a:p>
                  </a:txBody>
                  <a:tcPr marL="144000" marR="9525" marT="180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algn="l" fontAlgn="ctr"/>
                      <a:r>
                        <a:rPr lang="ja-JP" altLang="en-US" sz="1200" b="1" i="0" u="none" strike="noStrike">
                          <a:solidFill>
                            <a:schemeClr val="tx1">
                              <a:lumMod val="75000"/>
                              <a:lumOff val="25000"/>
                            </a:schemeClr>
                          </a:solidFill>
                          <a:effectLst/>
                          <a:latin typeface="Montserrat SemiBold" pitchFamily="2" charset="0"/>
                          <a:ea typeface="Yu Gothic" panose="020B0400000000000000" pitchFamily="34" charset="-128"/>
                        </a:rPr>
                        <a:t>地震に対する防災訓練を実施している</a:t>
                      </a:r>
                    </a:p>
                  </a:txBody>
                  <a:tcPr marL="144000" marR="9525" marT="9525" marB="0" anchor="ct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100" b="1" i="0">
                        <a:solidFill>
                          <a:schemeClr val="bg1"/>
                        </a:solidFill>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882301555"/>
                  </a:ext>
                </a:extLst>
              </a:tr>
              <a:tr h="615890">
                <a:tc vMerge="1">
                  <a:txBody>
                    <a:bodyPr/>
                    <a:lstStyle/>
                    <a:p>
                      <a:pPr algn="l" fontAlgn="ctr"/>
                      <a:endParaRPr lang="ja-JP" altLang="en-US" sz="1200" b="1" i="0" u="none" strike="noStrike">
                        <a:solidFill>
                          <a:srgbClr val="37638D"/>
                        </a:solidFill>
                        <a:effectLst/>
                        <a:latin typeface="Yu Gothic" panose="020B0400000000000000" pitchFamily="34" charset="-128"/>
                        <a:ea typeface="Yu Gothic" panose="020B0400000000000000" pitchFamily="34" charset="-128"/>
                      </a:endParaRPr>
                    </a:p>
                  </a:txBody>
                  <a:tcPr marL="144000" marR="9525" marT="144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algn="l" defTabSz="914400" rtl="0" eaLnBrk="1" fontAlgn="ctr" latinLnBrk="0" hangingPunct="1"/>
                      <a:r>
                        <a:rPr lang="ja-JP" altLang="en-US" sz="1200" b="1" i="0" u="none" strike="noStrike">
                          <a:solidFill>
                            <a:schemeClr val="tx1">
                              <a:lumMod val="75000"/>
                              <a:lumOff val="25000"/>
                            </a:schemeClr>
                          </a:solidFill>
                          <a:effectLst/>
                          <a:latin typeface="Montserrat SemiBold" pitchFamily="2" charset="0"/>
                          <a:ea typeface="Yu Gothic" panose="020B0400000000000000" pitchFamily="34" charset="-128"/>
                        </a:rPr>
                        <a:t>火災に対する防災訓練を実施している</a:t>
                      </a:r>
                      <a:endPar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endParaRP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2744802756"/>
                  </a:ext>
                </a:extLst>
              </a:tr>
              <a:tr h="615890">
                <a:tc vMerge="1">
                  <a:txBody>
                    <a:bodyPr/>
                    <a:lstStyle/>
                    <a:p>
                      <a:pPr marL="0" algn="l" defTabSz="914400" rtl="0" eaLnBrk="1" fontAlgn="ctr" latinLnBrk="0" hangingPunct="1"/>
                      <a:endParaRPr kumimoji="1" lang="ja-JP" altLang="en-US" sz="1200" b="1" i="0" u="none" strike="noStrike" kern="1200">
                        <a:solidFill>
                          <a:srgbClr val="37638D"/>
                        </a:solidFill>
                        <a:effectLst/>
                        <a:latin typeface="Yu Gothic" panose="020B0400000000000000" pitchFamily="34" charset="-128"/>
                        <a:ea typeface="Yu Gothic" panose="020B0400000000000000" pitchFamily="34" charset="-128"/>
                        <a:cs typeface="+mn-cs"/>
                      </a:endParaRPr>
                    </a:p>
                  </a:txBody>
                  <a:tcPr marL="144000" marR="9525" marT="144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（発生することが想定される場合）津波・洪水等に対する防災訓練を実施している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331373600"/>
                  </a:ext>
                </a:extLst>
              </a:tr>
              <a:tr h="615890">
                <a:tc rowSpan="4">
                  <a:txBody>
                    <a:bodyPr/>
                    <a:lstStyle/>
                    <a:p>
                      <a:pPr marL="0" algn="l" defTabSz="914400" rtl="0" eaLnBrk="1" fontAlgn="ctr" latinLnBrk="0" hangingPunct="1"/>
                      <a:r>
                        <a:rPr kumimoji="1" lang="ja-JP" altLang="en-US" sz="1200" b="1" i="0" u="none" strike="noStrike" kern="1200">
                          <a:solidFill>
                            <a:srgbClr val="37638D"/>
                          </a:solidFill>
                          <a:effectLst/>
                          <a:latin typeface="Montserrat SemiBold" pitchFamily="2" charset="0"/>
                          <a:ea typeface="Yu Gothic" panose="020B0400000000000000" pitchFamily="34" charset="-128"/>
                          <a:cs typeface="+mn-cs"/>
                        </a:rPr>
                        <a:t>災害時の行動周知</a:t>
                      </a:r>
                    </a:p>
                  </a:txBody>
                  <a:tcPr marL="144000" marR="9525" marT="180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災害発生時の連絡や情報伝達について、事前に周知を行ったり、訓練を実施している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540056408"/>
                  </a:ext>
                </a:extLst>
              </a:tr>
              <a:tr h="615890">
                <a:tc vMerge="1">
                  <a:txBody>
                    <a:bodyPr/>
                    <a:lstStyle/>
                    <a:p>
                      <a:pPr marL="0" algn="l" defTabSz="914400" rtl="0" eaLnBrk="1" fontAlgn="ctr" latinLnBrk="0" hangingPunct="1"/>
                      <a:endParaRPr kumimoji="1" lang="ja-JP" altLang="en-US" sz="1200" b="1" i="0" u="none" strike="noStrike" kern="1200">
                        <a:solidFill>
                          <a:srgbClr val="37638D"/>
                        </a:solidFill>
                        <a:effectLst/>
                        <a:latin typeface="Yu Gothic" panose="020B0400000000000000" pitchFamily="34" charset="-128"/>
                        <a:ea typeface="Yu Gothic" panose="020B0400000000000000" pitchFamily="34" charset="-128"/>
                        <a:cs typeface="+mn-cs"/>
                      </a:endParaRPr>
                    </a:p>
                  </a:txBody>
                  <a:tcPr marL="144000" marR="9525" marT="144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algn="l" defTabSz="914400" rtl="0" eaLnBrk="1" fontAlgn="ctr" latinLnBrk="0" hangingPunct="1"/>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社内で作成した防災マニュアルが社内で十分に周知されている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07833905"/>
                  </a:ext>
                </a:extLst>
              </a:tr>
              <a:tr h="615890">
                <a:tc vMerge="1">
                  <a:txBody>
                    <a:bodyPr/>
                    <a:lstStyle/>
                    <a:p>
                      <a:pPr marL="0" algn="l" defTabSz="914400" rtl="0" eaLnBrk="1" fontAlgn="ctr" latinLnBrk="0" hangingPunct="1"/>
                      <a:endParaRPr kumimoji="1" lang="ja-JP" altLang="en-US" sz="1200" b="1" i="0" u="none" strike="noStrike" kern="1200">
                        <a:solidFill>
                          <a:srgbClr val="37638D"/>
                        </a:solidFill>
                        <a:effectLst/>
                        <a:latin typeface="Yu Gothic" panose="020B0400000000000000" pitchFamily="34" charset="-128"/>
                        <a:ea typeface="Yu Gothic" panose="020B0400000000000000" pitchFamily="34" charset="-128"/>
                        <a:cs typeface="+mn-cs"/>
                      </a:endParaRPr>
                    </a:p>
                  </a:txBody>
                  <a:tcPr marL="144000" marR="9525" marT="144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algn="l" defTabSz="914400" rtl="0" eaLnBrk="1" fontAlgn="ctr" latinLnBrk="0" hangingPunct="1"/>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災害発生時の行動について、定期的に研修を行い従業員の意識づけを行っている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458960321"/>
                  </a:ext>
                </a:extLst>
              </a:tr>
              <a:tr h="615890">
                <a:tc vMerge="1">
                  <a:txBody>
                    <a:bodyPr/>
                    <a:lstStyle/>
                    <a:p>
                      <a:pPr marL="0" algn="l" defTabSz="914400" rtl="0" eaLnBrk="1" fontAlgn="ctr" latinLnBrk="0" hangingPunct="1"/>
                      <a:endParaRPr kumimoji="1" lang="ja-JP" altLang="en-US" sz="1200" b="1" i="0" u="none" strike="noStrike" kern="1200">
                        <a:solidFill>
                          <a:srgbClr val="37638D"/>
                        </a:solidFill>
                        <a:effectLst/>
                        <a:latin typeface="Yu Gothic" panose="020B0400000000000000" pitchFamily="34" charset="-128"/>
                        <a:ea typeface="Yu Gothic" panose="020B0400000000000000" pitchFamily="34" charset="-128"/>
                        <a:cs typeface="+mn-cs"/>
                      </a:endParaRPr>
                    </a:p>
                  </a:txBody>
                  <a:tcPr marL="144000" marR="9525" marT="216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algn="l" defTabSz="914400" rtl="0" eaLnBrk="1" fontAlgn="ctr" latinLnBrk="0" hangingPunct="1"/>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全従業員に対し、消化器や</a:t>
                      </a:r>
                      <a:r>
                        <a:rPr kumimoji="1" lang="en-US" altLang="ja-JP" sz="1200" b="1" i="0" u="none" strike="noStrike" kern="1200" dirty="0">
                          <a:solidFill>
                            <a:schemeClr val="tx1">
                              <a:lumMod val="75000"/>
                              <a:lumOff val="25000"/>
                            </a:schemeClr>
                          </a:solidFill>
                          <a:effectLst/>
                          <a:latin typeface="Montserrat SemiBold" pitchFamily="2" charset="0"/>
                          <a:ea typeface="Yu Gothic" panose="020B0400000000000000" pitchFamily="34" charset="-128"/>
                          <a:cs typeface="+mn-cs"/>
                        </a:rPr>
                        <a:t>AED</a:t>
                      </a:r>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等の設置場所の周知を行っている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2980187156"/>
                  </a:ext>
                </a:extLst>
              </a:tr>
            </a:tbl>
          </a:graphicData>
        </a:graphic>
      </p:graphicFrame>
      <p:sp>
        <p:nvSpPr>
          <p:cNvPr id="3" name="角丸四角形 2">
            <a:extLst>
              <a:ext uri="{FF2B5EF4-FFF2-40B4-BE49-F238E27FC236}">
                <a16:creationId xmlns:a16="http://schemas.microsoft.com/office/drawing/2014/main" id="{8E7A5F82-31C0-FB62-C454-DBFC29AAB723}"/>
              </a:ext>
            </a:extLst>
          </p:cNvPr>
          <p:cNvSpPr/>
          <p:nvPr/>
        </p:nvSpPr>
        <p:spPr>
          <a:xfrm>
            <a:off x="11181372" y="2268495"/>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6" name="角丸四角形 5">
            <a:extLst>
              <a:ext uri="{FF2B5EF4-FFF2-40B4-BE49-F238E27FC236}">
                <a16:creationId xmlns:a16="http://schemas.microsoft.com/office/drawing/2014/main" id="{5A29B64D-9252-CD2F-B5F7-8C5B27909173}"/>
              </a:ext>
            </a:extLst>
          </p:cNvPr>
          <p:cNvSpPr/>
          <p:nvPr/>
        </p:nvSpPr>
        <p:spPr>
          <a:xfrm>
            <a:off x="11181372" y="2881026"/>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8" name="角丸四角形 7">
            <a:extLst>
              <a:ext uri="{FF2B5EF4-FFF2-40B4-BE49-F238E27FC236}">
                <a16:creationId xmlns:a16="http://schemas.microsoft.com/office/drawing/2014/main" id="{D13EB046-2E1D-A5E3-163A-2400CE5803A3}"/>
              </a:ext>
            </a:extLst>
          </p:cNvPr>
          <p:cNvSpPr/>
          <p:nvPr/>
        </p:nvSpPr>
        <p:spPr>
          <a:xfrm>
            <a:off x="11181372" y="3493557"/>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0" name="角丸四角形 9">
            <a:extLst>
              <a:ext uri="{FF2B5EF4-FFF2-40B4-BE49-F238E27FC236}">
                <a16:creationId xmlns:a16="http://schemas.microsoft.com/office/drawing/2014/main" id="{27384A6E-7395-2DBB-CA5F-D6DC1B157CE7}"/>
              </a:ext>
            </a:extLst>
          </p:cNvPr>
          <p:cNvSpPr/>
          <p:nvPr/>
        </p:nvSpPr>
        <p:spPr>
          <a:xfrm>
            <a:off x="11181372" y="4106088"/>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1" name="角丸四角形 10">
            <a:extLst>
              <a:ext uri="{FF2B5EF4-FFF2-40B4-BE49-F238E27FC236}">
                <a16:creationId xmlns:a16="http://schemas.microsoft.com/office/drawing/2014/main" id="{E5255345-5906-91DE-51D5-237258578574}"/>
              </a:ext>
            </a:extLst>
          </p:cNvPr>
          <p:cNvSpPr/>
          <p:nvPr/>
        </p:nvSpPr>
        <p:spPr>
          <a:xfrm>
            <a:off x="11181372" y="4718619"/>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2" name="角丸四角形 11">
            <a:extLst>
              <a:ext uri="{FF2B5EF4-FFF2-40B4-BE49-F238E27FC236}">
                <a16:creationId xmlns:a16="http://schemas.microsoft.com/office/drawing/2014/main" id="{B25CF183-E064-6B17-7968-131AFC0C1425}"/>
              </a:ext>
            </a:extLst>
          </p:cNvPr>
          <p:cNvSpPr/>
          <p:nvPr/>
        </p:nvSpPr>
        <p:spPr>
          <a:xfrm>
            <a:off x="11181372" y="5331150"/>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3" name="角丸四角形 12">
            <a:extLst>
              <a:ext uri="{FF2B5EF4-FFF2-40B4-BE49-F238E27FC236}">
                <a16:creationId xmlns:a16="http://schemas.microsoft.com/office/drawing/2014/main" id="{8BD0BB2B-C816-8A7E-1275-C71B750057F2}"/>
              </a:ext>
            </a:extLst>
          </p:cNvPr>
          <p:cNvSpPr/>
          <p:nvPr/>
        </p:nvSpPr>
        <p:spPr>
          <a:xfrm>
            <a:off x="11181372" y="5943679"/>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930533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829D2C2-8F62-53AC-E0A5-0FD4A3B6D44A}"/>
              </a:ext>
            </a:extLst>
          </p:cNvPr>
          <p:cNvSpPr>
            <a:spLocks noGrp="1"/>
          </p:cNvSpPr>
          <p:nvPr>
            <p:ph type="title"/>
          </p:nvPr>
        </p:nvSpPr>
        <p:spPr/>
        <p:txBody>
          <a:bodyPr>
            <a:normAutofit/>
          </a:bodyPr>
          <a:lstStyle/>
          <a:p>
            <a:r>
              <a:rPr kumimoji="1" lang="ja-JP" altLang="en-US"/>
              <a:t>組織間連携</a:t>
            </a:r>
          </a:p>
        </p:txBody>
      </p:sp>
      <p:sp>
        <p:nvSpPr>
          <p:cNvPr id="4" name="日付プレースホルダー 3">
            <a:extLst>
              <a:ext uri="{FF2B5EF4-FFF2-40B4-BE49-F238E27FC236}">
                <a16:creationId xmlns:a16="http://schemas.microsoft.com/office/drawing/2014/main" id="{D2366E28-A3A5-CCD9-D294-D581E8D1E699}"/>
              </a:ext>
            </a:extLst>
          </p:cNvPr>
          <p:cNvSpPr>
            <a:spLocks noGrp="1"/>
          </p:cNvSpPr>
          <p:nvPr>
            <p:ph type="dt" sz="half" idx="10"/>
          </p:nvPr>
        </p:nvSpPr>
        <p:spPr/>
        <p:txBody>
          <a:bodyPr/>
          <a:lstStyle/>
          <a:p>
            <a:r>
              <a:rPr lang="en-US" altLang="ja-JP"/>
              <a:t>© Toyokumo</a:t>
            </a:r>
            <a:r>
              <a:rPr lang="ja-JP" altLang="en-US"/>
              <a:t>，</a:t>
            </a:r>
            <a:r>
              <a:rPr lang="en-US" altLang="ja-JP"/>
              <a:t>Inc.</a:t>
            </a:r>
            <a:endParaRPr lang="en-US" dirty="0"/>
          </a:p>
        </p:txBody>
      </p:sp>
      <p:sp>
        <p:nvSpPr>
          <p:cNvPr id="5" name="スライド番号プレースホルダー 4">
            <a:extLst>
              <a:ext uri="{FF2B5EF4-FFF2-40B4-BE49-F238E27FC236}">
                <a16:creationId xmlns:a16="http://schemas.microsoft.com/office/drawing/2014/main" id="{90ED045E-FFAD-2E25-3485-6613F498E7B2}"/>
              </a:ext>
            </a:extLst>
          </p:cNvPr>
          <p:cNvSpPr>
            <a:spLocks noGrp="1"/>
          </p:cNvSpPr>
          <p:nvPr>
            <p:ph type="sldNum" sz="quarter" idx="12"/>
          </p:nvPr>
        </p:nvSpPr>
        <p:spPr/>
        <p:txBody>
          <a:bodyPr/>
          <a:lstStyle/>
          <a:p>
            <a:fld id="{E310EA0D-2252-9045-A82C-BA460C3629D0}" type="slidenum">
              <a:rPr lang="ja-JP" altLang="en-US" smtClean="0"/>
              <a:pPr/>
              <a:t>8</a:t>
            </a:fld>
            <a:endParaRPr lang="ja-JP" altLang="en-US"/>
          </a:p>
        </p:txBody>
      </p:sp>
      <p:sp>
        <p:nvSpPr>
          <p:cNvPr id="6" name="角丸四角形 5">
            <a:extLst>
              <a:ext uri="{FF2B5EF4-FFF2-40B4-BE49-F238E27FC236}">
                <a16:creationId xmlns:a16="http://schemas.microsoft.com/office/drawing/2014/main" id="{A0CBE75E-5261-A7C3-D461-D5A4C0388FF9}"/>
              </a:ext>
            </a:extLst>
          </p:cNvPr>
          <p:cNvSpPr/>
          <p:nvPr/>
        </p:nvSpPr>
        <p:spPr>
          <a:xfrm>
            <a:off x="442914" y="1160463"/>
            <a:ext cx="11306174" cy="60516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a:solidFill>
                  <a:schemeClr val="tx1">
                    <a:lumMod val="75000"/>
                    <a:lumOff val="25000"/>
                  </a:schemeClr>
                </a:solidFill>
                <a:latin typeface="Montserrat SemiBold" pitchFamily="2" charset="0"/>
                <a:ea typeface="Yu Gothic" panose="020B0400000000000000" pitchFamily="34" charset="-128"/>
              </a:rPr>
              <a:t>災害発生時、地域や他企業とどのように連携するかを定めます。</a:t>
            </a:r>
            <a:endParaRPr kumimoji="1" lang="ja-JP" altLang="en-US" b="1">
              <a:solidFill>
                <a:schemeClr val="tx1">
                  <a:lumMod val="75000"/>
                  <a:lumOff val="25000"/>
                </a:schemeClr>
              </a:solidFill>
              <a:latin typeface="Montserrat SemiBold" pitchFamily="2" charset="0"/>
              <a:ea typeface="Yu Gothic" panose="020B0400000000000000" pitchFamily="34" charset="-128"/>
            </a:endParaRPr>
          </a:p>
        </p:txBody>
      </p:sp>
      <p:graphicFrame>
        <p:nvGraphicFramePr>
          <p:cNvPr id="8" name="表 7">
            <a:extLst>
              <a:ext uri="{FF2B5EF4-FFF2-40B4-BE49-F238E27FC236}">
                <a16:creationId xmlns:a16="http://schemas.microsoft.com/office/drawing/2014/main" id="{6E8ABBFB-3744-8F79-3495-35A48E7F2B5F}"/>
              </a:ext>
            </a:extLst>
          </p:cNvPr>
          <p:cNvGraphicFramePr>
            <a:graphicFrameLocks noGrp="1"/>
          </p:cNvGraphicFramePr>
          <p:nvPr>
            <p:extLst>
              <p:ext uri="{D42A27DB-BD31-4B8C-83A1-F6EECF244321}">
                <p14:modId xmlns:p14="http://schemas.microsoft.com/office/powerpoint/2010/main" val="918940676"/>
              </p:ext>
            </p:extLst>
          </p:nvPr>
        </p:nvGraphicFramePr>
        <p:xfrm>
          <a:off x="442913" y="1765627"/>
          <a:ext cx="11272481" cy="2154222"/>
        </p:xfrm>
        <a:graphic>
          <a:graphicData uri="http://schemas.openxmlformats.org/drawingml/2006/table">
            <a:tbl>
              <a:tblPr firstRow="1" bandRow="1">
                <a:tableStyleId>{5C22544A-7EE6-4342-B048-85BDC9FD1C3A}</a:tableStyleId>
              </a:tblPr>
              <a:tblGrid>
                <a:gridCol w="2132336">
                  <a:extLst>
                    <a:ext uri="{9D8B030D-6E8A-4147-A177-3AD203B41FA5}">
                      <a16:colId xmlns:a16="http://schemas.microsoft.com/office/drawing/2014/main" val="488203913"/>
                    </a:ext>
                  </a:extLst>
                </a:gridCol>
                <a:gridCol w="8322906">
                  <a:extLst>
                    <a:ext uri="{9D8B030D-6E8A-4147-A177-3AD203B41FA5}">
                      <a16:colId xmlns:a16="http://schemas.microsoft.com/office/drawing/2014/main" val="1445380338"/>
                    </a:ext>
                  </a:extLst>
                </a:gridCol>
                <a:gridCol w="817239">
                  <a:extLst>
                    <a:ext uri="{9D8B030D-6E8A-4147-A177-3AD203B41FA5}">
                      <a16:colId xmlns:a16="http://schemas.microsoft.com/office/drawing/2014/main" val="2688807151"/>
                    </a:ext>
                  </a:extLst>
                </a:gridCol>
              </a:tblGrid>
              <a:tr h="307794">
                <a:tc>
                  <a:txBody>
                    <a:bodyPr/>
                    <a:lstStyle/>
                    <a:p>
                      <a:pPr algn="l"/>
                      <a:r>
                        <a:rPr kumimoji="1" lang="ja-JP" altLang="en-US" sz="1200" b="1" i="0">
                          <a:solidFill>
                            <a:schemeClr val="bg1"/>
                          </a:solidFill>
                          <a:latin typeface="Montserrat SemiBold" pitchFamily="2" charset="0"/>
                        </a:rPr>
                        <a:t>分類</a:t>
                      </a:r>
                    </a:p>
                  </a:txBody>
                  <a:tcPr marL="144000" anchor="ctr">
                    <a:lnL w="12700" cap="flat" cmpd="sng" algn="ctr">
                      <a:solidFill>
                        <a:schemeClr val="bg1"/>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pPr algn="l"/>
                      <a:r>
                        <a:rPr kumimoji="1" lang="ja-JP" altLang="en-US" sz="1200" b="1" i="0">
                          <a:solidFill>
                            <a:schemeClr val="bg1"/>
                          </a:solidFill>
                          <a:latin typeface="Montserrat SemiBold" pitchFamily="2" charset="0"/>
                        </a:rPr>
                        <a:t>項目</a:t>
                      </a:r>
                    </a:p>
                  </a:txBody>
                  <a:tcPr marL="144000" anchor="ct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pPr algn="ctr"/>
                      <a:r>
                        <a:rPr kumimoji="1" lang="ja-JP" altLang="en-US" sz="1200" b="1" i="0">
                          <a:solidFill>
                            <a:schemeClr val="bg1"/>
                          </a:solidFill>
                          <a:latin typeface="Montserrat SemiBold" pitchFamily="2" charset="0"/>
                        </a:rPr>
                        <a:t>チェック</a:t>
                      </a: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161196504"/>
                  </a:ext>
                </a:extLst>
              </a:tr>
              <a:tr h="615476">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a:solidFill>
                            <a:srgbClr val="37638D"/>
                          </a:solidFill>
                          <a:effectLst/>
                          <a:latin typeface="Montserrat SemiBold" pitchFamily="2" charset="0"/>
                          <a:ea typeface="Yu Gothic" panose="020B0400000000000000" pitchFamily="34" charset="-128"/>
                        </a:rPr>
                        <a:t>地域・他企業との連携</a:t>
                      </a:r>
                    </a:p>
                  </a:txBody>
                  <a:tcPr marL="144000" marR="9525" marT="216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algn="l" fontAlgn="ctr"/>
                      <a:r>
                        <a:rPr lang="ja-JP" altLang="en-US" sz="1200" b="1" i="0" u="none" strike="noStrike">
                          <a:solidFill>
                            <a:schemeClr val="tx1">
                              <a:lumMod val="75000"/>
                              <a:lumOff val="25000"/>
                            </a:schemeClr>
                          </a:solidFill>
                          <a:effectLst/>
                          <a:latin typeface="Montserrat SemiBold" pitchFamily="2" charset="0"/>
                          <a:ea typeface="Yu Gothic" panose="020B0400000000000000" pitchFamily="34" charset="-128"/>
                        </a:rPr>
                        <a:t>地域の防災担当者等と、災害時の対応についての連携を行なっている</a:t>
                      </a:r>
                    </a:p>
                  </a:txBody>
                  <a:tcPr marL="144000" marR="9525" marT="9525" marB="0" anchor="ct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100" b="1" i="0">
                        <a:solidFill>
                          <a:schemeClr val="bg1"/>
                        </a:solidFill>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882301555"/>
                  </a:ext>
                </a:extLst>
              </a:tr>
              <a:tr h="615476">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200" b="1" i="0" u="none" strike="noStrike">
                        <a:solidFill>
                          <a:srgbClr val="37638D"/>
                        </a:solidFill>
                        <a:effectLst/>
                        <a:latin typeface="Yu Gothic" panose="020B0400000000000000" pitchFamily="34" charset="-128"/>
                        <a:ea typeface="Yu Gothic" panose="020B0400000000000000" pitchFamily="34" charset="-128"/>
                      </a:endParaRPr>
                    </a:p>
                  </a:txBody>
                  <a:tcPr marL="144000" marR="9525" marT="216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algn="l" defTabSz="914400" rtl="0" eaLnBrk="1" fontAlgn="ctr" latinLnBrk="0" hangingPunct="1"/>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近隣の企業の危機管理担当者等と、災害時の対応についての連携を行なっている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2744802756"/>
                  </a:ext>
                </a:extLst>
              </a:tr>
              <a:tr h="615476">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200" b="1" i="0" u="none" strike="noStrike">
                        <a:solidFill>
                          <a:srgbClr val="37638D"/>
                        </a:solidFill>
                        <a:effectLst/>
                        <a:latin typeface="Yu Gothic" panose="020B0400000000000000" pitchFamily="34" charset="-128"/>
                        <a:ea typeface="Yu Gothic" panose="020B0400000000000000" pitchFamily="34" charset="-128"/>
                      </a:endParaRPr>
                    </a:p>
                  </a:txBody>
                  <a:tcPr marL="144000" marR="9525" marT="216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災害発生時、水や食料等の支援物資の受け入れ・または供与についての対応を定めている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331373600"/>
                  </a:ext>
                </a:extLst>
              </a:tr>
            </a:tbl>
          </a:graphicData>
        </a:graphic>
      </p:graphicFrame>
      <p:sp>
        <p:nvSpPr>
          <p:cNvPr id="3" name="角丸四角形 2">
            <a:extLst>
              <a:ext uri="{FF2B5EF4-FFF2-40B4-BE49-F238E27FC236}">
                <a16:creationId xmlns:a16="http://schemas.microsoft.com/office/drawing/2014/main" id="{B03CB608-8EDC-A48B-B72E-C89B48283251}"/>
              </a:ext>
            </a:extLst>
          </p:cNvPr>
          <p:cNvSpPr/>
          <p:nvPr/>
        </p:nvSpPr>
        <p:spPr>
          <a:xfrm>
            <a:off x="11181372" y="2268495"/>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7" name="角丸四角形 6">
            <a:extLst>
              <a:ext uri="{FF2B5EF4-FFF2-40B4-BE49-F238E27FC236}">
                <a16:creationId xmlns:a16="http://schemas.microsoft.com/office/drawing/2014/main" id="{8ECAB651-F23F-D23C-CE70-ED8CED8F687C}"/>
              </a:ext>
            </a:extLst>
          </p:cNvPr>
          <p:cNvSpPr/>
          <p:nvPr/>
        </p:nvSpPr>
        <p:spPr>
          <a:xfrm>
            <a:off x="11181372" y="2881026"/>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9" name="角丸四角形 8">
            <a:extLst>
              <a:ext uri="{FF2B5EF4-FFF2-40B4-BE49-F238E27FC236}">
                <a16:creationId xmlns:a16="http://schemas.microsoft.com/office/drawing/2014/main" id="{3CCEF692-CB55-9364-9313-B63AAD65D2B6}"/>
              </a:ext>
            </a:extLst>
          </p:cNvPr>
          <p:cNvSpPr/>
          <p:nvPr/>
        </p:nvSpPr>
        <p:spPr>
          <a:xfrm>
            <a:off x="11181372" y="3493557"/>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4016791603"/>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D68745-46C3-798F-B7D7-BB0308ABC054}"/>
              </a:ext>
            </a:extLst>
          </p:cNvPr>
          <p:cNvSpPr>
            <a:spLocks noGrp="1"/>
          </p:cNvSpPr>
          <p:nvPr>
            <p:ph type="title"/>
          </p:nvPr>
        </p:nvSpPr>
        <p:spPr/>
        <p:txBody>
          <a:bodyPr/>
          <a:lstStyle/>
          <a:p>
            <a:r>
              <a:rPr kumimoji="1" lang="ja-JP" altLang="en-US"/>
              <a:t>平時からの対処・能力の強化</a:t>
            </a:r>
          </a:p>
        </p:txBody>
      </p:sp>
      <p:sp>
        <p:nvSpPr>
          <p:cNvPr id="4" name="日付プレースホルダー 3">
            <a:extLst>
              <a:ext uri="{FF2B5EF4-FFF2-40B4-BE49-F238E27FC236}">
                <a16:creationId xmlns:a16="http://schemas.microsoft.com/office/drawing/2014/main" id="{75FF1645-806B-0700-03BD-7E41D7E17C1D}"/>
              </a:ext>
            </a:extLst>
          </p:cNvPr>
          <p:cNvSpPr>
            <a:spLocks noGrp="1"/>
          </p:cNvSpPr>
          <p:nvPr>
            <p:ph type="dt" sz="half" idx="10"/>
          </p:nvPr>
        </p:nvSpPr>
        <p:spPr/>
        <p:txBody>
          <a:bodyPr/>
          <a:lstStyle/>
          <a:p>
            <a:r>
              <a:rPr lang="en-US" altLang="ja-JP"/>
              <a:t>© Toyokumo</a:t>
            </a:r>
            <a:r>
              <a:rPr lang="ja-JP" altLang="en-US"/>
              <a:t>，</a:t>
            </a:r>
            <a:r>
              <a:rPr lang="en-US" altLang="ja-JP"/>
              <a:t>Inc.</a:t>
            </a:r>
            <a:endParaRPr lang="en-US" dirty="0"/>
          </a:p>
        </p:txBody>
      </p:sp>
      <p:sp>
        <p:nvSpPr>
          <p:cNvPr id="5" name="スライド番号プレースホルダー 4">
            <a:extLst>
              <a:ext uri="{FF2B5EF4-FFF2-40B4-BE49-F238E27FC236}">
                <a16:creationId xmlns:a16="http://schemas.microsoft.com/office/drawing/2014/main" id="{1A3D0BA3-58B6-44B2-D88F-3471313B4B2F}"/>
              </a:ext>
            </a:extLst>
          </p:cNvPr>
          <p:cNvSpPr>
            <a:spLocks noGrp="1"/>
          </p:cNvSpPr>
          <p:nvPr>
            <p:ph type="sldNum" sz="quarter" idx="12"/>
          </p:nvPr>
        </p:nvSpPr>
        <p:spPr/>
        <p:txBody>
          <a:bodyPr/>
          <a:lstStyle/>
          <a:p>
            <a:fld id="{E310EA0D-2252-9045-A82C-BA460C3629D0}" type="slidenum">
              <a:rPr lang="ja-JP" altLang="en-US" smtClean="0"/>
              <a:pPr/>
              <a:t>9</a:t>
            </a:fld>
            <a:endParaRPr lang="ja-JP" altLang="en-US"/>
          </a:p>
        </p:txBody>
      </p:sp>
      <p:sp>
        <p:nvSpPr>
          <p:cNvPr id="6" name="角丸四角形 5">
            <a:extLst>
              <a:ext uri="{FF2B5EF4-FFF2-40B4-BE49-F238E27FC236}">
                <a16:creationId xmlns:a16="http://schemas.microsoft.com/office/drawing/2014/main" id="{5D660607-1444-B8F5-2D80-92D12AC51640}"/>
              </a:ext>
            </a:extLst>
          </p:cNvPr>
          <p:cNvSpPr/>
          <p:nvPr/>
        </p:nvSpPr>
        <p:spPr>
          <a:xfrm>
            <a:off x="442914" y="1160463"/>
            <a:ext cx="11306174" cy="605164"/>
          </a:xfrm>
          <a:prstGeom prst="roundRect">
            <a:avLst>
              <a:gd name="adj" fmla="val 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a:solidFill>
                  <a:schemeClr val="tx1">
                    <a:lumMod val="75000"/>
                    <a:lumOff val="25000"/>
                  </a:schemeClr>
                </a:solidFill>
                <a:latin typeface="Montserrat SemiBold" pitchFamily="2" charset="0"/>
                <a:ea typeface="Yu Gothic" panose="020B0400000000000000" pitchFamily="34" charset="-128"/>
              </a:rPr>
              <a:t>家具や設備の転倒対策や、従業員への災害対策を促しているかをチェックします。</a:t>
            </a:r>
          </a:p>
        </p:txBody>
      </p:sp>
      <p:graphicFrame>
        <p:nvGraphicFramePr>
          <p:cNvPr id="8" name="表 7">
            <a:extLst>
              <a:ext uri="{FF2B5EF4-FFF2-40B4-BE49-F238E27FC236}">
                <a16:creationId xmlns:a16="http://schemas.microsoft.com/office/drawing/2014/main" id="{B17CF083-E238-ECCE-4A2C-9771A74AD3D1}"/>
              </a:ext>
            </a:extLst>
          </p:cNvPr>
          <p:cNvGraphicFramePr>
            <a:graphicFrameLocks noGrp="1"/>
          </p:cNvGraphicFramePr>
          <p:nvPr>
            <p:extLst>
              <p:ext uri="{D42A27DB-BD31-4B8C-83A1-F6EECF244321}">
                <p14:modId xmlns:p14="http://schemas.microsoft.com/office/powerpoint/2010/main" val="1348246985"/>
              </p:ext>
            </p:extLst>
          </p:nvPr>
        </p:nvGraphicFramePr>
        <p:xfrm>
          <a:off x="442913" y="1765627"/>
          <a:ext cx="11272481" cy="4616124"/>
        </p:xfrm>
        <a:graphic>
          <a:graphicData uri="http://schemas.openxmlformats.org/drawingml/2006/table">
            <a:tbl>
              <a:tblPr firstRow="1" bandRow="1">
                <a:tableStyleId>{5C22544A-7EE6-4342-B048-85BDC9FD1C3A}</a:tableStyleId>
              </a:tblPr>
              <a:tblGrid>
                <a:gridCol w="2132336">
                  <a:extLst>
                    <a:ext uri="{9D8B030D-6E8A-4147-A177-3AD203B41FA5}">
                      <a16:colId xmlns:a16="http://schemas.microsoft.com/office/drawing/2014/main" val="488203913"/>
                    </a:ext>
                  </a:extLst>
                </a:gridCol>
                <a:gridCol w="8322906">
                  <a:extLst>
                    <a:ext uri="{9D8B030D-6E8A-4147-A177-3AD203B41FA5}">
                      <a16:colId xmlns:a16="http://schemas.microsoft.com/office/drawing/2014/main" val="1445380338"/>
                    </a:ext>
                  </a:extLst>
                </a:gridCol>
                <a:gridCol w="817239">
                  <a:extLst>
                    <a:ext uri="{9D8B030D-6E8A-4147-A177-3AD203B41FA5}">
                      <a16:colId xmlns:a16="http://schemas.microsoft.com/office/drawing/2014/main" val="2688807151"/>
                    </a:ext>
                  </a:extLst>
                </a:gridCol>
              </a:tblGrid>
              <a:tr h="300228">
                <a:tc>
                  <a:txBody>
                    <a:bodyPr/>
                    <a:lstStyle/>
                    <a:p>
                      <a:pPr algn="l"/>
                      <a:r>
                        <a:rPr kumimoji="1" lang="ja-JP" altLang="en-US" sz="1200" b="1" i="0">
                          <a:solidFill>
                            <a:schemeClr val="bg1"/>
                          </a:solidFill>
                          <a:latin typeface="Montserrat SemiBold" pitchFamily="2" charset="0"/>
                        </a:rPr>
                        <a:t>分類</a:t>
                      </a:r>
                    </a:p>
                  </a:txBody>
                  <a:tcPr marL="144000" anchor="ctr">
                    <a:lnL w="12700" cap="flat" cmpd="sng" algn="ctr">
                      <a:solidFill>
                        <a:schemeClr val="bg1"/>
                      </a:solidFill>
                      <a:prstDash val="solid"/>
                      <a:round/>
                      <a:headEnd type="none" w="med" len="med"/>
                      <a:tailEnd type="none" w="med" len="med"/>
                    </a:lnL>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pPr algn="l"/>
                      <a:r>
                        <a:rPr kumimoji="1" lang="ja-JP" altLang="en-US" sz="1200" b="1" i="0">
                          <a:solidFill>
                            <a:schemeClr val="bg1"/>
                          </a:solidFill>
                          <a:latin typeface="Montserrat SemiBold" pitchFamily="2" charset="0"/>
                        </a:rPr>
                        <a:t>項目</a:t>
                      </a:r>
                    </a:p>
                  </a:txBody>
                  <a:tcPr marL="144000" anchor="ct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solidFill>
                  </a:tcPr>
                </a:tc>
                <a:tc>
                  <a:txBody>
                    <a:bodyPr/>
                    <a:lstStyle/>
                    <a:p>
                      <a:pPr algn="ctr"/>
                      <a:r>
                        <a:rPr kumimoji="1" lang="ja-JP" altLang="en-US" sz="1200" b="1" i="0">
                          <a:solidFill>
                            <a:schemeClr val="bg1"/>
                          </a:solidFill>
                          <a:latin typeface="Montserrat SemiBold" pitchFamily="2" charset="0"/>
                        </a:rPr>
                        <a:t>チェック</a:t>
                      </a: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accent2"/>
                    </a:solidFill>
                  </a:tcPr>
                </a:tc>
                <a:extLst>
                  <a:ext uri="{0D108BD9-81ED-4DB2-BD59-A6C34878D82A}">
                    <a16:rowId xmlns:a16="http://schemas.microsoft.com/office/drawing/2014/main" val="1161196504"/>
                  </a:ext>
                </a:extLst>
              </a:tr>
              <a:tr h="539487">
                <a:tc row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a:solidFill>
                            <a:srgbClr val="37638D"/>
                          </a:solidFill>
                          <a:effectLst/>
                          <a:latin typeface="Montserrat SemiBold" pitchFamily="2" charset="0"/>
                          <a:ea typeface="Yu Gothic" panose="020B0400000000000000" pitchFamily="34" charset="-128"/>
                        </a:rPr>
                        <a:t>災害対応への備え</a:t>
                      </a:r>
                    </a:p>
                  </a:txBody>
                  <a:tcPr marL="144000" marR="9525" marT="180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algn="l" fontAlgn="ctr"/>
                      <a:r>
                        <a:rPr lang="ja-JP" altLang="en-US" sz="1200" b="1" i="0" u="none" strike="noStrike">
                          <a:solidFill>
                            <a:schemeClr val="tx1">
                              <a:lumMod val="75000"/>
                              <a:lumOff val="25000"/>
                            </a:schemeClr>
                          </a:solidFill>
                          <a:effectLst/>
                          <a:latin typeface="Montserrat SemiBold" pitchFamily="2" charset="0"/>
                          <a:ea typeface="Yu Gothic" panose="020B0400000000000000" pitchFamily="34" charset="-128"/>
                        </a:rPr>
                        <a:t>災害対応に従事する、危機管理担当者や部署等を平時より定めている</a:t>
                      </a:r>
                    </a:p>
                  </a:txBody>
                  <a:tcPr marL="144000" marR="9525" marT="9525" marB="0" anchor="ctr">
                    <a:lnT w="12700" cap="flat" cmpd="sng" algn="ctr">
                      <a:solidFill>
                        <a:schemeClr val="bg1"/>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sz="1100" b="1" i="0">
                        <a:solidFill>
                          <a:schemeClr val="bg1"/>
                        </a:solidFill>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lumMod val="95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882301555"/>
                  </a:ext>
                </a:extLst>
              </a:tr>
              <a:tr h="539487">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200" b="1" i="0" u="none" strike="noStrike">
                        <a:solidFill>
                          <a:srgbClr val="37638D"/>
                        </a:solidFill>
                        <a:effectLst/>
                        <a:latin typeface="Yu Gothic" panose="020B0400000000000000" pitchFamily="34" charset="-128"/>
                        <a:ea typeface="Yu Gothic" panose="020B0400000000000000" pitchFamily="34" charset="-128"/>
                      </a:endParaRPr>
                    </a:p>
                  </a:txBody>
                  <a:tcPr marL="144000" marR="9525" marT="180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algn="l" defTabSz="914400" rtl="0" eaLnBrk="1" fontAlgn="ctr" latinLnBrk="0" hangingPunct="1"/>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防災に関する定期的な情報収集・アップデートを行っている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2744802756"/>
                  </a:ext>
                </a:extLst>
              </a:tr>
              <a:tr h="539487">
                <a:tc v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ja-JP" altLang="en-US" sz="1200" b="1" i="0" u="none" strike="noStrike">
                        <a:solidFill>
                          <a:srgbClr val="37638D"/>
                        </a:solidFill>
                        <a:effectLst/>
                        <a:latin typeface="Yu Gothic" panose="020B0400000000000000" pitchFamily="34" charset="-128"/>
                        <a:ea typeface="Yu Gothic" panose="020B0400000000000000" pitchFamily="34" charset="-128"/>
                      </a:endParaRPr>
                    </a:p>
                  </a:txBody>
                  <a:tcPr marL="144000" marR="9525" marT="180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algn="l" defTabSz="914400" rtl="0" eaLnBrk="1" fontAlgn="ctr" latinLnBrk="0" hangingPunct="1"/>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従業員に対し、日頃から災害に対する備えを実施することを啓発している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194542578"/>
                  </a:ext>
                </a:extLst>
              </a:tr>
              <a:tr h="539487">
                <a:tc rowSpan="5">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a:solidFill>
                            <a:srgbClr val="37638D"/>
                          </a:solidFill>
                          <a:effectLst/>
                          <a:latin typeface="Montserrat SemiBold" pitchFamily="2" charset="0"/>
                          <a:ea typeface="Yu Gothic" panose="020B0400000000000000" pitchFamily="34" charset="-128"/>
                        </a:rPr>
                        <a:t>災害発生への備え</a:t>
                      </a:r>
                    </a:p>
                  </a:txBody>
                  <a:tcPr marL="144000" marR="9525" marT="180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倒れやすい家具やオフィス機器に対し、転倒・落下防止対策が施されている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331373600"/>
                  </a:ext>
                </a:extLst>
              </a:tr>
              <a:tr h="539487">
                <a:tc vMerge="1">
                  <a:txBody>
                    <a:bodyPr/>
                    <a:lstStyle/>
                    <a:p>
                      <a:pPr marL="0" algn="l" defTabSz="914400" rtl="0" eaLnBrk="1" fontAlgn="ctr" latinLnBrk="0" hangingPunct="1"/>
                      <a:endParaRPr kumimoji="1" lang="ja-JP" altLang="en-US" sz="1200" b="1" i="0" u="none" strike="noStrike" kern="1200">
                        <a:solidFill>
                          <a:srgbClr val="37638D"/>
                        </a:solidFill>
                        <a:effectLst/>
                        <a:latin typeface="Yu Gothic" panose="020B0400000000000000" pitchFamily="34" charset="-128"/>
                        <a:ea typeface="Yu Gothic" panose="020B0400000000000000" pitchFamily="34" charset="-128"/>
                        <a:cs typeface="+mn-cs"/>
                      </a:endParaRPr>
                    </a:p>
                  </a:txBody>
                  <a:tcPr marL="144000" marR="9525" marT="180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ガラスが飛び散った場合に備え、飛散防止策が施されている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540056408"/>
                  </a:ext>
                </a:extLst>
              </a:tr>
              <a:tr h="539487">
                <a:tc vMerge="1">
                  <a:txBody>
                    <a:bodyPr/>
                    <a:lstStyle/>
                    <a:p>
                      <a:pPr marL="0" algn="l" defTabSz="914400" rtl="0" eaLnBrk="1" fontAlgn="ctr" latinLnBrk="0" hangingPunct="1"/>
                      <a:endParaRPr kumimoji="1" lang="ja-JP" altLang="en-US" sz="1200" b="1" i="0" u="none" strike="noStrike" kern="1200">
                        <a:solidFill>
                          <a:srgbClr val="37638D"/>
                        </a:solidFill>
                        <a:effectLst/>
                        <a:latin typeface="Yu Gothic" panose="020B0400000000000000" pitchFamily="34" charset="-128"/>
                        <a:ea typeface="Yu Gothic" panose="020B0400000000000000" pitchFamily="34" charset="-128"/>
                        <a:cs typeface="+mn-cs"/>
                      </a:endParaRPr>
                    </a:p>
                  </a:txBody>
                  <a:tcPr marL="144000" marR="9525" marT="180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災害発生時の避難経路には、避難の妨げとなるような物品・障害物は置かれていない</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307833905"/>
                  </a:ext>
                </a:extLst>
              </a:tr>
              <a:tr h="539487">
                <a:tc vMerge="1">
                  <a:txBody>
                    <a:bodyPr/>
                    <a:lstStyle/>
                    <a:p>
                      <a:pPr marL="0" algn="l" defTabSz="914400" rtl="0" eaLnBrk="1" fontAlgn="ctr" latinLnBrk="0" hangingPunct="1"/>
                      <a:endParaRPr kumimoji="1" lang="ja-JP" altLang="en-US" sz="1200" b="1" i="0" u="none" strike="noStrike" kern="1200">
                        <a:solidFill>
                          <a:srgbClr val="37638D"/>
                        </a:solidFill>
                        <a:effectLst/>
                        <a:latin typeface="Yu Gothic" panose="020B0400000000000000" pitchFamily="34" charset="-128"/>
                        <a:ea typeface="Yu Gothic" panose="020B0400000000000000" pitchFamily="34" charset="-128"/>
                        <a:cs typeface="+mn-cs"/>
                      </a:endParaRPr>
                    </a:p>
                  </a:txBody>
                  <a:tcPr marL="144000" marR="9525" marT="180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algn="l" defTabSz="914400" rtl="0" eaLnBrk="1" fontAlgn="ctr" latinLnBrk="0" hangingPunct="1"/>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建物・設備に対し、定期的に点検を行っている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1458960321"/>
                  </a:ext>
                </a:extLst>
              </a:tr>
              <a:tr h="539487">
                <a:tc vMerge="1">
                  <a:txBody>
                    <a:bodyPr/>
                    <a:lstStyle/>
                    <a:p>
                      <a:pPr marL="0" algn="l" defTabSz="914400" rtl="0" eaLnBrk="1" fontAlgn="ctr" latinLnBrk="0" hangingPunct="1"/>
                      <a:endParaRPr kumimoji="1" lang="ja-JP" altLang="en-US" sz="1200" b="1" i="0" u="none" strike="noStrike" kern="1200">
                        <a:solidFill>
                          <a:srgbClr val="37638D"/>
                        </a:solidFill>
                        <a:effectLst/>
                        <a:latin typeface="Yu Gothic" panose="020B0400000000000000" pitchFamily="34" charset="-128"/>
                        <a:ea typeface="Yu Gothic" panose="020B0400000000000000" pitchFamily="34" charset="-128"/>
                        <a:cs typeface="+mn-cs"/>
                      </a:endParaRPr>
                    </a:p>
                  </a:txBody>
                  <a:tcPr marL="144000" marR="9525" marT="180000" marB="0">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7638D">
                        <a:alpha val="10000"/>
                      </a:srgbClr>
                    </a:solidFill>
                  </a:tcPr>
                </a:tc>
                <a:tc>
                  <a:txBody>
                    <a:bodyPr/>
                    <a:lstStyle/>
                    <a:p>
                      <a:pPr marL="0" algn="l" defTabSz="914400" rtl="0" eaLnBrk="1" fontAlgn="ctr" latinLnBrk="0" hangingPunct="1"/>
                      <a:r>
                        <a:rPr kumimoji="1" lang="ja-JP" altLang="en-US" sz="1200" b="1" i="0" u="none" strike="noStrike" kern="1200">
                          <a:solidFill>
                            <a:schemeClr val="tx1">
                              <a:lumMod val="75000"/>
                              <a:lumOff val="25000"/>
                            </a:schemeClr>
                          </a:solidFill>
                          <a:effectLst/>
                          <a:latin typeface="Montserrat SemiBold" pitchFamily="2" charset="0"/>
                          <a:ea typeface="Yu Gothic" panose="020B0400000000000000" pitchFamily="34" charset="-128"/>
                          <a:cs typeface="+mn-cs"/>
                        </a:rPr>
                        <a:t>備蓄物資の水・食料について、定期的に消費期限等を確認し非常時に使用できるよう管理している</a:t>
                      </a:r>
                    </a:p>
                  </a:txBody>
                  <a:tcPr marL="144000" marR="9525" marT="9525" marB="0" anchor="ctr">
                    <a:lnT w="12700" cap="flat" cmpd="sng" algn="ctr">
                      <a:solidFill>
                        <a:schemeClr val="bg1">
                          <a:lumMod val="95000"/>
                        </a:schemeClr>
                      </a:solidFill>
                      <a:prstDash val="solid"/>
                      <a:round/>
                      <a:headEnd type="none" w="med" len="med"/>
                      <a:tailEnd type="none" w="med" len="med"/>
                    </a:lnT>
                    <a:lnB w="12700" cap="flat" cmpd="sng" algn="ctr">
                      <a:solidFill>
                        <a:schemeClr val="bg1">
                          <a:lumMod val="95000"/>
                        </a:schemeClr>
                      </a:solidFill>
                      <a:prstDash val="solid"/>
                      <a:round/>
                      <a:headEnd type="none" w="med" len="med"/>
                      <a:tailEnd type="none" w="med" len="med"/>
                    </a:lnB>
                    <a:solidFill>
                      <a:schemeClr val="bg1"/>
                    </a:solidFill>
                  </a:tcPr>
                </a:tc>
                <a:tc>
                  <a:txBody>
                    <a:bodyPr/>
                    <a:lstStyle/>
                    <a:p>
                      <a:endParaRPr kumimoji="1" lang="ja-JP" altLang="en-US" b="1" i="0">
                        <a:latin typeface="Montserrat SemiBold" pitchFamily="2" charset="0"/>
                      </a:endParaRPr>
                    </a:p>
                  </a:txBody>
                  <a:tcPr anchor="ctr">
                    <a:lnR w="12700" cap="flat" cmpd="sng" algn="ctr">
                      <a:solidFill>
                        <a:schemeClr val="bg1">
                          <a:lumMod val="9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alpha val="10000"/>
                      </a:schemeClr>
                    </a:solidFill>
                  </a:tcPr>
                </a:tc>
                <a:extLst>
                  <a:ext uri="{0D108BD9-81ED-4DB2-BD59-A6C34878D82A}">
                    <a16:rowId xmlns:a16="http://schemas.microsoft.com/office/drawing/2014/main" val="2980187156"/>
                  </a:ext>
                </a:extLst>
              </a:tr>
            </a:tbl>
          </a:graphicData>
        </a:graphic>
      </p:graphicFrame>
      <p:sp>
        <p:nvSpPr>
          <p:cNvPr id="17" name="角丸四角形 16">
            <a:extLst>
              <a:ext uri="{FF2B5EF4-FFF2-40B4-BE49-F238E27FC236}">
                <a16:creationId xmlns:a16="http://schemas.microsoft.com/office/drawing/2014/main" id="{AB374900-6EFB-0207-729B-BC4CAE318F25}"/>
              </a:ext>
            </a:extLst>
          </p:cNvPr>
          <p:cNvSpPr/>
          <p:nvPr/>
        </p:nvSpPr>
        <p:spPr>
          <a:xfrm>
            <a:off x="11181372" y="2204347"/>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19" name="角丸四角形 18">
            <a:extLst>
              <a:ext uri="{FF2B5EF4-FFF2-40B4-BE49-F238E27FC236}">
                <a16:creationId xmlns:a16="http://schemas.microsoft.com/office/drawing/2014/main" id="{6A1B6331-3B34-935B-3A90-1665C3BC4689}"/>
              </a:ext>
            </a:extLst>
          </p:cNvPr>
          <p:cNvSpPr/>
          <p:nvPr/>
        </p:nvSpPr>
        <p:spPr>
          <a:xfrm>
            <a:off x="11181372" y="2745331"/>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0" name="角丸四角形 19">
            <a:extLst>
              <a:ext uri="{FF2B5EF4-FFF2-40B4-BE49-F238E27FC236}">
                <a16:creationId xmlns:a16="http://schemas.microsoft.com/office/drawing/2014/main" id="{6060A6BE-8D9C-F3D9-0ED4-60B2EDBB9C03}"/>
              </a:ext>
            </a:extLst>
          </p:cNvPr>
          <p:cNvSpPr/>
          <p:nvPr/>
        </p:nvSpPr>
        <p:spPr>
          <a:xfrm>
            <a:off x="11181372" y="3286315"/>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1" name="角丸四角形 20">
            <a:extLst>
              <a:ext uri="{FF2B5EF4-FFF2-40B4-BE49-F238E27FC236}">
                <a16:creationId xmlns:a16="http://schemas.microsoft.com/office/drawing/2014/main" id="{1025DD84-0D37-3B3D-A838-68709174783E}"/>
              </a:ext>
            </a:extLst>
          </p:cNvPr>
          <p:cNvSpPr/>
          <p:nvPr/>
        </p:nvSpPr>
        <p:spPr>
          <a:xfrm>
            <a:off x="11181372" y="3827299"/>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2" name="角丸四角形 21">
            <a:extLst>
              <a:ext uri="{FF2B5EF4-FFF2-40B4-BE49-F238E27FC236}">
                <a16:creationId xmlns:a16="http://schemas.microsoft.com/office/drawing/2014/main" id="{0E0F8FC8-56C5-A934-481D-9377172126EC}"/>
              </a:ext>
            </a:extLst>
          </p:cNvPr>
          <p:cNvSpPr/>
          <p:nvPr/>
        </p:nvSpPr>
        <p:spPr>
          <a:xfrm>
            <a:off x="11181372" y="4368283"/>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3" name="角丸四角形 22">
            <a:extLst>
              <a:ext uri="{FF2B5EF4-FFF2-40B4-BE49-F238E27FC236}">
                <a16:creationId xmlns:a16="http://schemas.microsoft.com/office/drawing/2014/main" id="{5DA5F7A4-AFFF-E1BC-B44A-1F5D4214143F}"/>
              </a:ext>
            </a:extLst>
          </p:cNvPr>
          <p:cNvSpPr/>
          <p:nvPr/>
        </p:nvSpPr>
        <p:spPr>
          <a:xfrm>
            <a:off x="11181372" y="4909267"/>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4" name="角丸四角形 23">
            <a:extLst>
              <a:ext uri="{FF2B5EF4-FFF2-40B4-BE49-F238E27FC236}">
                <a16:creationId xmlns:a16="http://schemas.microsoft.com/office/drawing/2014/main" id="{9E94BDE1-3683-806C-68C3-719A5280D44D}"/>
              </a:ext>
            </a:extLst>
          </p:cNvPr>
          <p:cNvSpPr/>
          <p:nvPr/>
        </p:nvSpPr>
        <p:spPr>
          <a:xfrm>
            <a:off x="11181372" y="5450251"/>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
        <p:nvSpPr>
          <p:cNvPr id="25" name="角丸四角形 24">
            <a:extLst>
              <a:ext uri="{FF2B5EF4-FFF2-40B4-BE49-F238E27FC236}">
                <a16:creationId xmlns:a16="http://schemas.microsoft.com/office/drawing/2014/main" id="{DB2DAF0E-3BAD-654C-2181-1EA2CE632C64}"/>
              </a:ext>
            </a:extLst>
          </p:cNvPr>
          <p:cNvSpPr/>
          <p:nvPr/>
        </p:nvSpPr>
        <p:spPr>
          <a:xfrm>
            <a:off x="11181372" y="5991235"/>
            <a:ext cx="248605" cy="248605"/>
          </a:xfrm>
          <a:prstGeom prst="roundRect">
            <a:avLst>
              <a:gd name="adj" fmla="val 0"/>
            </a:avLst>
          </a:prstGeom>
          <a:solidFill>
            <a:schemeClr val="bg1"/>
          </a:solidFill>
          <a:ln>
            <a:solidFill>
              <a:schemeClr val="tx1">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a:solidFill>
                <a:schemeClr val="tx1">
                  <a:lumMod val="75000"/>
                  <a:lumOff val="25000"/>
                </a:schemeClr>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96105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kumimoji="1" b="1">
            <a:solidFill>
              <a:schemeClr val="tx1">
                <a:lumMod val="75000"/>
                <a:lumOff val="25000"/>
              </a:schemeClr>
            </a:solidFill>
            <a:latin typeface="Yu Gothic" panose="020B0400000000000000" pitchFamily="34" charset="-128"/>
            <a:ea typeface="Yu Gothic" panose="020B0400000000000000" pitchFamily="34" charset="-128"/>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2018</TotalTime>
  <Words>2255</Words>
  <Application>Microsoft Macintosh PowerPoint</Application>
  <PresentationFormat>ワイド画面</PresentationFormat>
  <Paragraphs>359</Paragraphs>
  <Slides>18</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18</vt:i4>
      </vt:variant>
    </vt:vector>
  </HeadingPairs>
  <TitlesOfParts>
    <vt:vector size="25" baseType="lpstr">
      <vt:lpstr>Yu Gothic</vt:lpstr>
      <vt:lpstr>Yu Gothic</vt:lpstr>
      <vt:lpstr>游ゴシック Light</vt:lpstr>
      <vt:lpstr>Arial</vt:lpstr>
      <vt:lpstr>Montserrat Medium</vt:lpstr>
      <vt:lpstr>Montserrat SemiBold</vt:lpstr>
      <vt:lpstr>Office テーマ</vt:lpstr>
      <vt:lpstr>PowerPoint プレゼンテーション</vt:lpstr>
      <vt:lpstr>PowerPoint プレゼンテーション</vt:lpstr>
      <vt:lpstr>目次</vt:lpstr>
      <vt:lpstr>緊急時の体制</vt:lpstr>
      <vt:lpstr>物理的要件</vt:lpstr>
      <vt:lpstr>業務遂行支援</vt:lpstr>
      <vt:lpstr>訓練・研修</vt:lpstr>
      <vt:lpstr>組織間連携</vt:lpstr>
      <vt:lpstr>平時からの対処・能力の強化</vt:lpstr>
      <vt:lpstr>支援物資の備蓄確認リスト</vt:lpstr>
      <vt:lpstr>未チェック項目があったときの対応</vt:lpstr>
      <vt:lpstr>安否確認サービス2のご紹介</vt:lpstr>
      <vt:lpstr>安否確認サービス2の強み</vt:lpstr>
      <vt:lpstr>安否確認サービスの必要性</vt:lpstr>
      <vt:lpstr>安否確認サービスに必要な条件</vt:lpstr>
      <vt:lpstr>主要機能の紹介</vt:lpstr>
      <vt:lpstr>競合比較</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神山知子</dc:creator>
  <cp:lastModifiedBy>坂田 健太</cp:lastModifiedBy>
  <cp:revision>121</cp:revision>
  <dcterms:created xsi:type="dcterms:W3CDTF">2024-01-26T07:57:24Z</dcterms:created>
  <dcterms:modified xsi:type="dcterms:W3CDTF">2024-03-22T08:58:13Z</dcterms:modified>
</cp:coreProperties>
</file>